
<file path=[Content_Types].xml><?xml version="1.0" encoding="utf-8"?>
<Types xmlns="http://schemas.openxmlformats.org/package/2006/content-types">
  <Default Extension="png" ContentType="image/png"/>
  <Default Extension="jfif" ContentType="image/jpe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89" r:id="rId5"/>
    <p:sldId id="294" r:id="rId6"/>
    <p:sldId id="258" r:id="rId7"/>
    <p:sldId id="285" r:id="rId8"/>
    <p:sldId id="271" r:id="rId9"/>
    <p:sldId id="288" r:id="rId10"/>
    <p:sldId id="259" r:id="rId11"/>
    <p:sldId id="282" r:id="rId12"/>
    <p:sldId id="290" r:id="rId13"/>
    <p:sldId id="287" r:id="rId14"/>
    <p:sldId id="286" r:id="rId15"/>
    <p:sldId id="260" r:id="rId16"/>
    <p:sldId id="291" r:id="rId17"/>
    <p:sldId id="295" r:id="rId18"/>
    <p:sldId id="297" r:id="rId19"/>
    <p:sldId id="300" r:id="rId20"/>
    <p:sldId id="261" r:id="rId21"/>
    <p:sldId id="298" r:id="rId22"/>
    <p:sldId id="284" r:id="rId23"/>
    <p:sldId id="262" r:id="rId24"/>
    <p:sldId id="292" r:id="rId25"/>
    <p:sldId id="299" r:id="rId26"/>
    <p:sldId id="263" r:id="rId27"/>
    <p:sldId id="280" r:id="rId28"/>
    <p:sldId id="301" r:id="rId29"/>
    <p:sldId id="293" r:id="rId30"/>
    <p:sldId id="302" r:id="rId31"/>
    <p:sldId id="303" r:id="rId32"/>
  </p:sldIdLst>
  <p:sldSz cx="9144000" cy="6858000" type="screen4x3"/>
  <p:notesSz cx="6858000" cy="99456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5" autoAdjust="0"/>
    <p:restoredTop sz="94660"/>
  </p:normalViewPr>
  <p:slideViewPr>
    <p:cSldViewPr>
      <p:cViewPr varScale="1">
        <p:scale>
          <a:sx n="65" d="100"/>
          <a:sy n="65" d="100"/>
        </p:scale>
        <p:origin x="-130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.gle/VtPKHmF1viYKXbnu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2130425"/>
            <a:ext cx="7342584" cy="1470025"/>
          </a:xfrm>
        </p:spPr>
        <p:txBody>
          <a:bodyPr>
            <a:normAutofit fontScale="90000"/>
          </a:bodyPr>
          <a:lstStyle/>
          <a:p>
            <a:pPr algn="l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La </a:t>
            </a:r>
            <a:r>
              <a:rPr lang="it-IT" dirty="0"/>
              <a:t>Chiesa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vista </a:t>
            </a:r>
            <a:r>
              <a:rPr lang="it-IT" dirty="0"/>
              <a:t>da studenti e studentesse: 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3886200"/>
            <a:ext cx="8136904" cy="1752600"/>
          </a:xfrm>
        </p:spPr>
        <p:txBody>
          <a:bodyPr/>
          <a:lstStyle/>
          <a:p>
            <a:r>
              <a:rPr lang="it-IT" dirty="0" smtClean="0"/>
              <a:t>    Questionario </a:t>
            </a:r>
            <a:r>
              <a:rPr lang="it-IT" dirty="0"/>
              <a:t>tra gli </a:t>
            </a:r>
            <a:r>
              <a:rPr lang="it-IT" dirty="0" smtClean="0"/>
              <a:t>IDR in vista </a:t>
            </a:r>
            <a:r>
              <a:rPr lang="it-IT" dirty="0"/>
              <a:t>del </a:t>
            </a:r>
            <a:r>
              <a:rPr lang="it-IT" dirty="0" smtClean="0"/>
              <a:t>Sinodo</a:t>
            </a:r>
            <a:br>
              <a:rPr lang="it-IT" dirty="0" smtClean="0"/>
            </a:br>
            <a:r>
              <a:rPr lang="it-IT" i="1" dirty="0" smtClean="0"/>
              <a:t> a cura Equipe </a:t>
            </a:r>
            <a:r>
              <a:rPr lang="it-IT" i="1" dirty="0"/>
              <a:t>S</a:t>
            </a:r>
            <a:r>
              <a:rPr lang="it-IT" i="1" dirty="0" smtClean="0"/>
              <a:t>inodale IDR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67019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200800" cy="598388"/>
          </a:xfrm>
        </p:spPr>
        <p:txBody>
          <a:bodyPr>
            <a:normAutofit/>
          </a:bodyPr>
          <a:lstStyle/>
          <a:p>
            <a:r>
              <a:rPr lang="it-IT" dirty="0"/>
              <a:t>DOMANDE </a:t>
            </a:r>
            <a:r>
              <a:rPr lang="it-IT" dirty="0" smtClean="0"/>
              <a:t>5 → 8: NOI IDR, LEGAMI E ORIZZONTI DI SENSO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27584" y="4581128"/>
            <a:ext cx="7715200" cy="1800200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Quanto spesso </a:t>
            </a:r>
            <a:r>
              <a:rPr lang="it-IT" sz="1600" b="1" dirty="0"/>
              <a:t>ti capita di dover </a:t>
            </a:r>
            <a:r>
              <a:rPr lang="it-IT" sz="1600" b="1" u="sng" dirty="0"/>
              <a:t>difendere l'indifendibile</a:t>
            </a:r>
            <a:r>
              <a:rPr lang="it-IT" sz="1600" dirty="0"/>
              <a:t> e/o alcune tematiche tipicamente cristiane in classe (aborto, eutanasia, omosessualità, </a:t>
            </a:r>
            <a:r>
              <a:rPr lang="it-IT" sz="1600" dirty="0" err="1"/>
              <a:t>etc</a:t>
            </a:r>
            <a:r>
              <a:rPr lang="it-IT" sz="1600" dirty="0"/>
              <a:t>)?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I tuoi studenti </a:t>
            </a:r>
            <a:r>
              <a:rPr lang="it-IT" sz="1600" b="1" u="sng" dirty="0"/>
              <a:t>frequentano</a:t>
            </a:r>
            <a:r>
              <a:rPr lang="it-IT" sz="1600" dirty="0"/>
              <a:t> la Chiesa (parrocchia, messa, </a:t>
            </a:r>
            <a:r>
              <a:rPr lang="it-IT" sz="1600" dirty="0" err="1"/>
              <a:t>Grest</a:t>
            </a:r>
            <a:r>
              <a:rPr lang="it-IT" sz="1600" dirty="0"/>
              <a:t>, volontariato)?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Noi </a:t>
            </a:r>
            <a:r>
              <a:rPr lang="it-IT" sz="1600" b="1" u="sng" dirty="0"/>
              <a:t>IDR</a:t>
            </a:r>
            <a:r>
              <a:rPr lang="it-IT" sz="1600" u="sng" dirty="0"/>
              <a:t> rappresentiamo un </a:t>
            </a:r>
            <a:r>
              <a:rPr lang="it-IT" sz="1600" b="1" u="sng" dirty="0"/>
              <a:t>legame</a:t>
            </a:r>
            <a:r>
              <a:rPr lang="it-IT" sz="1600" dirty="0"/>
              <a:t> concreto per loro </a:t>
            </a:r>
            <a:r>
              <a:rPr lang="it-IT" sz="1600" u="sng" dirty="0"/>
              <a:t>con la </a:t>
            </a:r>
            <a:r>
              <a:rPr lang="it-IT" sz="1600" b="1" u="sng" dirty="0"/>
              <a:t>Chiesa</a:t>
            </a:r>
            <a:r>
              <a:rPr lang="it-IT" sz="1600" dirty="0"/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Quanto ritengono importante </a:t>
            </a:r>
            <a:r>
              <a:rPr lang="it-IT" sz="1600" b="1" u="sng" dirty="0"/>
              <a:t>la nostra materia</a:t>
            </a:r>
            <a:r>
              <a:rPr lang="it-IT" sz="1600" u="sng" dirty="0"/>
              <a:t> (IRC)</a:t>
            </a:r>
            <a:r>
              <a:rPr lang="it-IT" sz="1600" dirty="0"/>
              <a:t> i ragazzi all’interno del loro percorso di studi e di vita? </a:t>
            </a:r>
            <a:r>
              <a:rPr lang="it-IT" sz="1600" b="1" u="sng" dirty="0"/>
              <a:t>Ha</a:t>
            </a:r>
            <a:r>
              <a:rPr lang="it-IT" sz="1600" u="sng" dirty="0"/>
              <a:t> ancora </a:t>
            </a:r>
            <a:r>
              <a:rPr lang="it-IT" sz="1600" b="1" u="sng" dirty="0"/>
              <a:t>qualcosa di vitale da dire</a:t>
            </a:r>
            <a:r>
              <a:rPr lang="it-IT" sz="1600" dirty="0"/>
              <a:t>? </a:t>
            </a:r>
            <a:r>
              <a:rPr lang="it-IT" sz="1600" b="1" u="sng" dirty="0"/>
              <a:t>Scalda ancora il cuore</a:t>
            </a:r>
            <a:r>
              <a:rPr lang="it-IT" sz="1600" dirty="0"/>
              <a:t>?</a:t>
            </a:r>
          </a:p>
          <a:p>
            <a:pPr marL="342900" indent="-342900">
              <a:buFont typeface="+mj-lt"/>
              <a:buAutoNum type="arabicPeriod"/>
            </a:pP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29" y="1052737"/>
            <a:ext cx="7980119" cy="3393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028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«l’indifendibile – dialogare nella chiesa?»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it-IT" b="1" u="sng" dirty="0" smtClean="0"/>
              <a:t>1. Per </a:t>
            </a:r>
            <a:r>
              <a:rPr lang="it-IT" b="1" u="sng" dirty="0"/>
              <a:t>gli </a:t>
            </a:r>
            <a:r>
              <a:rPr lang="it-IT" b="1" u="sng" dirty="0" err="1"/>
              <a:t>Idr</a:t>
            </a:r>
            <a:r>
              <a:rPr lang="it-IT" b="1" u="sng" dirty="0"/>
              <a:t> </a:t>
            </a:r>
            <a:r>
              <a:rPr lang="it-IT" b="1" u="sng" dirty="0">
                <a:solidFill>
                  <a:srgbClr val="FF0000"/>
                </a:solidFill>
              </a:rPr>
              <a:t>non esistono tematiche inaffrontabili </a:t>
            </a:r>
            <a:r>
              <a:rPr lang="it-IT" b="1" u="sng" dirty="0"/>
              <a:t>né tematiche </a:t>
            </a:r>
            <a:r>
              <a:rPr lang="it-IT" b="1" u="sng" dirty="0" smtClean="0"/>
              <a:t>semplici . </a:t>
            </a:r>
            <a:br>
              <a:rPr lang="it-IT" b="1" u="sng" dirty="0" smtClean="0"/>
            </a:br>
            <a:r>
              <a:rPr lang="it-IT" sz="2200" i="1" dirty="0" smtClean="0"/>
              <a:t>Nelle secondarie </a:t>
            </a:r>
            <a:r>
              <a:rPr lang="it-IT" sz="2200" b="1" dirty="0" smtClean="0"/>
              <a:t>parliamo </a:t>
            </a:r>
            <a:r>
              <a:rPr lang="it-IT" sz="2200" b="1" dirty="0"/>
              <a:t>di </a:t>
            </a:r>
            <a:r>
              <a:rPr lang="it-IT" sz="2200" dirty="0"/>
              <a:t>inizio e fine vita (aborto e eutanasia), etica e morale personale (divorzio, omosessualità, gender </a:t>
            </a:r>
            <a:r>
              <a:rPr lang="it-IT" sz="2200" dirty="0" err="1"/>
              <a:t>sistem</a:t>
            </a:r>
            <a:r>
              <a:rPr lang="it-IT" sz="2200" dirty="0"/>
              <a:t>, LGBTQ+) </a:t>
            </a: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dirty="0" smtClean="0"/>
              <a:t>Magari </a:t>
            </a:r>
            <a:r>
              <a:rPr lang="it-IT" sz="2200" i="1" dirty="0"/>
              <a:t>per </a:t>
            </a:r>
            <a:r>
              <a:rPr lang="it-IT" sz="2200" i="1" dirty="0" smtClean="0"/>
              <a:t>l’infanzia </a:t>
            </a:r>
            <a:r>
              <a:rPr lang="it-IT" sz="2200" i="1" dirty="0"/>
              <a:t>e </a:t>
            </a:r>
            <a:r>
              <a:rPr lang="it-IT" sz="2200" i="1" dirty="0" smtClean="0"/>
              <a:t>la </a:t>
            </a:r>
            <a:r>
              <a:rPr lang="it-IT" sz="2200" i="1" dirty="0"/>
              <a:t>primaria </a:t>
            </a:r>
            <a:r>
              <a:rPr lang="it-IT" sz="2200" b="1" dirty="0" smtClean="0"/>
              <a:t>i temi sono </a:t>
            </a:r>
            <a:r>
              <a:rPr lang="it-IT" sz="2200" dirty="0" smtClean="0"/>
              <a:t>altri </a:t>
            </a:r>
            <a:r>
              <a:rPr lang="it-IT" sz="2200" dirty="0"/>
              <a:t>(lutto, separazione, nascite fratellini e nuove relazioni: crisi). </a:t>
            </a:r>
            <a:br>
              <a:rPr lang="it-IT" sz="2200" dirty="0"/>
            </a:br>
            <a:r>
              <a:rPr lang="it-IT" sz="2200" b="1" i="1" dirty="0" smtClean="0">
                <a:solidFill>
                  <a:srgbClr val="FF0000"/>
                </a:solidFill>
              </a:rPr>
              <a:t>Quali </a:t>
            </a:r>
            <a:r>
              <a:rPr lang="it-IT" sz="2200" b="1" i="1" dirty="0">
                <a:solidFill>
                  <a:srgbClr val="FF0000"/>
                </a:solidFill>
              </a:rPr>
              <a:t>sono le tematiche? Come le affronto? </a:t>
            </a:r>
            <a:r>
              <a:rPr lang="it-IT" sz="2200" b="1" i="1" dirty="0" smtClean="0">
                <a:solidFill>
                  <a:srgbClr val="FF0000"/>
                </a:solidFill>
              </a:rPr>
              <a:t>Cerco </a:t>
            </a:r>
            <a:r>
              <a:rPr lang="it-IT" sz="2200" b="1" i="1" dirty="0">
                <a:solidFill>
                  <a:srgbClr val="FF0000"/>
                </a:solidFill>
              </a:rPr>
              <a:t>esempi concreti?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rgbClr val="FF0000"/>
                </a:solidFill>
              </a:rPr>
              <a:t>RISCHIO</a:t>
            </a:r>
            <a:r>
              <a:rPr lang="it-IT" dirty="0" smtClean="0"/>
              <a:t>: di </a:t>
            </a:r>
            <a:r>
              <a:rPr lang="it-IT" b="1" dirty="0"/>
              <a:t>non cadere nella banalizzazione e nella superficialità </a:t>
            </a:r>
            <a:r>
              <a:rPr lang="it-IT" sz="2200" dirty="0"/>
              <a:t>(rischio anche dei giovani, spesso sprovvisti di strumenti)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b="1" dirty="0"/>
              <a:t>Alcuni temi sono già vita dei nostri ragazzi</a:t>
            </a:r>
            <a:r>
              <a:rPr lang="it-IT" dirty="0"/>
              <a:t>.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Sono già pratica quotidiana.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3200" dirty="0" smtClean="0"/>
              <a:t>Sembra ci sia </a:t>
            </a:r>
            <a:r>
              <a:rPr lang="it-IT" sz="3200" b="1" u="sng" dirty="0" smtClean="0"/>
              <a:t>un </a:t>
            </a:r>
            <a:r>
              <a:rPr lang="it-IT" sz="3200" b="1" u="sng" dirty="0" err="1" smtClean="0"/>
              <a:t>sottotesto</a:t>
            </a:r>
            <a:r>
              <a:rPr lang="it-IT" sz="3200" b="1" u="sng" dirty="0" smtClean="0"/>
              <a:t>, </a:t>
            </a:r>
            <a:r>
              <a:rPr lang="it-IT" sz="3200" dirty="0" smtClean="0"/>
              <a:t>che urla: «chiesa </a:t>
            </a:r>
            <a:r>
              <a:rPr lang="it-IT" sz="3200" b="1" dirty="0" smtClean="0"/>
              <a:t>parlami di queste cose</a:t>
            </a:r>
            <a:r>
              <a:rPr lang="it-IT" sz="3200" dirty="0" smtClean="0"/>
              <a:t>, </a:t>
            </a:r>
            <a:r>
              <a:rPr lang="it-IT" sz="3200" b="1" u="sng" dirty="0" smtClean="0"/>
              <a:t>interrogati e interrogami</a:t>
            </a:r>
            <a:r>
              <a:rPr lang="it-IT" sz="3200" dirty="0" smtClean="0"/>
              <a:t>!»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065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«l’indifendibile – dialogare nella chiesa?»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it-IT" b="1" u="sng" dirty="0" smtClean="0"/>
              <a:t>Resta il fatto che:</a:t>
            </a:r>
          </a:p>
          <a:p>
            <a:pPr marL="457200" lvl="1" indent="0">
              <a:buNone/>
            </a:pPr>
            <a:r>
              <a:rPr lang="it-IT" sz="3200" dirty="0" smtClean="0"/>
              <a:t>«I </a:t>
            </a:r>
            <a:r>
              <a:rPr lang="it-IT" sz="3200" dirty="0"/>
              <a:t>temi più difficili da affrontare sono quelli in cui </a:t>
            </a:r>
            <a:r>
              <a:rPr lang="it-IT" sz="3200" b="1" u="sng" dirty="0"/>
              <a:t>si coglie una contrapposizione </a:t>
            </a:r>
            <a:r>
              <a:rPr lang="it-IT" sz="3200" dirty="0"/>
              <a:t>tra il </a:t>
            </a:r>
            <a:r>
              <a:rPr lang="it-IT" sz="3200" b="1" dirty="0">
                <a:solidFill>
                  <a:srgbClr val="FF0000"/>
                </a:solidFill>
              </a:rPr>
              <a:t>volto</a:t>
            </a:r>
            <a:r>
              <a:rPr lang="it-IT" sz="3200" b="1" dirty="0"/>
              <a:t> della Chiesa, comunità </a:t>
            </a:r>
            <a:r>
              <a:rPr lang="it-IT" sz="3200" b="1" dirty="0">
                <a:solidFill>
                  <a:srgbClr val="FF0000"/>
                </a:solidFill>
              </a:rPr>
              <a:t>accogliente</a:t>
            </a:r>
            <a:r>
              <a:rPr lang="it-IT" sz="3200" dirty="0"/>
              <a:t>, e quello della </a:t>
            </a:r>
            <a:r>
              <a:rPr lang="it-IT" sz="3200" b="1" dirty="0"/>
              <a:t>Chiesa </a:t>
            </a:r>
            <a:r>
              <a:rPr lang="it-IT" sz="3200" b="1" dirty="0">
                <a:solidFill>
                  <a:srgbClr val="FF0000"/>
                </a:solidFill>
              </a:rPr>
              <a:t>giudicante</a:t>
            </a:r>
            <a:r>
              <a:rPr lang="it-IT" sz="3200" dirty="0"/>
              <a:t>, dove si percepisce la </a:t>
            </a:r>
            <a:r>
              <a:rPr lang="it-IT" sz="3200" b="1" dirty="0">
                <a:solidFill>
                  <a:srgbClr val="FF0000"/>
                </a:solidFill>
              </a:rPr>
              <a:t>condanna morale </a:t>
            </a:r>
            <a:r>
              <a:rPr lang="it-IT" sz="3200" dirty="0"/>
              <a:t>su argomenti come aborto, eutanasia, divorzio, diversità, </a:t>
            </a:r>
            <a:r>
              <a:rPr lang="it-IT" sz="3200" dirty="0" smtClean="0"/>
              <a:t>omosessualità»</a:t>
            </a:r>
            <a:endParaRPr lang="it-IT" sz="3200" dirty="0"/>
          </a:p>
          <a:p>
            <a:pPr lvl="1"/>
            <a:endParaRPr lang="it-IT" sz="3200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322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/>
              <a:t>« IDR legame con la CHIESA»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Sì, </a:t>
            </a:r>
            <a:r>
              <a:rPr lang="it-IT" b="1" dirty="0" smtClean="0"/>
              <a:t>sentono la chiesa vicina </a:t>
            </a:r>
            <a:r>
              <a:rPr lang="it-IT" dirty="0" smtClean="0"/>
              <a:t>quando ci siamo noi</a:t>
            </a:r>
          </a:p>
          <a:p>
            <a:r>
              <a:rPr lang="it-IT" dirty="0" smtClean="0"/>
              <a:t>Abbiamo la </a:t>
            </a:r>
            <a:r>
              <a:rPr lang="it-IT" b="1" dirty="0" smtClean="0"/>
              <a:t>possibilità di offrire </a:t>
            </a:r>
            <a:r>
              <a:rPr lang="it-IT" dirty="0" smtClean="0"/>
              <a:t>sguardi diversi sulla questione religiosa</a:t>
            </a:r>
          </a:p>
          <a:p>
            <a:r>
              <a:rPr lang="it-IT" dirty="0" smtClean="0"/>
              <a:t>Da noi </a:t>
            </a:r>
            <a:r>
              <a:rPr lang="it-IT" b="1" dirty="0" smtClean="0"/>
              <a:t>si aspettano </a:t>
            </a:r>
            <a:r>
              <a:rPr lang="it-IT" dirty="0" smtClean="0"/>
              <a:t>il ‘nuovo’, il ‘diverso da’, cioè «il sacro»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827584" y="5229200"/>
            <a:ext cx="7272808" cy="923330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b="1" dirty="0" smtClean="0"/>
              <a:t>«quanta </a:t>
            </a:r>
            <a:r>
              <a:rPr lang="it-IT" b="1" dirty="0"/>
              <a:t>anticamera </a:t>
            </a:r>
            <a:r>
              <a:rPr lang="it-IT" dirty="0"/>
              <a:t>prima di portare i vangeli. Siamo </a:t>
            </a:r>
            <a:r>
              <a:rPr lang="it-IT" b="1" dirty="0"/>
              <a:t>costretti a non dire </a:t>
            </a:r>
            <a:r>
              <a:rPr lang="it-IT" dirty="0"/>
              <a:t>per varcare la soglia </a:t>
            </a:r>
            <a:r>
              <a:rPr lang="it-IT" b="1" u="sng" dirty="0"/>
              <a:t>ma poi mi </a:t>
            </a:r>
            <a:r>
              <a:rPr lang="it-IT" b="1" u="sng" dirty="0" smtClean="0"/>
              <a:t>godono </a:t>
            </a:r>
            <a:r>
              <a:rPr lang="it-IT" b="1" u="sng" dirty="0"/>
              <a:t>per i contenuti </a:t>
            </a:r>
            <a:r>
              <a:rPr lang="it-IT" dirty="0"/>
              <a:t>o perché rappresento un </a:t>
            </a:r>
            <a:r>
              <a:rPr lang="it-IT" b="1" dirty="0"/>
              <a:t>legame concreto con la </a:t>
            </a:r>
            <a:r>
              <a:rPr lang="it-IT" b="1" dirty="0" smtClean="0"/>
              <a:t>chiesa»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08167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«QUALE TERRITORIO?»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Siamo più come un </a:t>
            </a:r>
            <a:r>
              <a:rPr lang="it-IT" b="1" dirty="0"/>
              <a:t>ospedale da </a:t>
            </a:r>
            <a:r>
              <a:rPr lang="it-IT" b="1" dirty="0" smtClean="0"/>
              <a:t>campo</a:t>
            </a:r>
            <a:r>
              <a:rPr lang="it-IT" dirty="0" smtClean="0"/>
              <a:t>. </a:t>
            </a:r>
          </a:p>
          <a:p>
            <a:r>
              <a:rPr lang="it-IT" dirty="0" smtClean="0"/>
              <a:t>Davvero </a:t>
            </a:r>
            <a:r>
              <a:rPr lang="it-IT" b="1" dirty="0"/>
              <a:t>diventiamo </a:t>
            </a:r>
            <a:r>
              <a:rPr lang="it-IT" b="1" dirty="0">
                <a:solidFill>
                  <a:srgbClr val="FF0000"/>
                </a:solidFill>
              </a:rPr>
              <a:t>luoghi di frontiera </a:t>
            </a:r>
            <a:r>
              <a:rPr lang="it-IT" b="1" dirty="0"/>
              <a:t>a volte </a:t>
            </a:r>
            <a:r>
              <a:rPr lang="it-IT" b="1" u="sng" dirty="0"/>
              <a:t>oasi nel deserto</a:t>
            </a:r>
            <a:r>
              <a:rPr lang="it-IT" dirty="0"/>
              <a:t>, </a:t>
            </a:r>
            <a:r>
              <a:rPr lang="it-IT" b="1" dirty="0">
                <a:solidFill>
                  <a:srgbClr val="FF0000"/>
                </a:solidFill>
              </a:rPr>
              <a:t>tende</a:t>
            </a:r>
            <a:r>
              <a:rPr lang="it-IT" b="1" dirty="0"/>
              <a:t> piantate per accogliere</a:t>
            </a:r>
            <a:r>
              <a:rPr lang="it-IT" dirty="0"/>
              <a:t> questi giovani </a:t>
            </a:r>
            <a:r>
              <a:rPr lang="it-IT" dirty="0" smtClean="0"/>
              <a:t>cercatori</a:t>
            </a:r>
            <a:endParaRPr lang="it-IT" dirty="0"/>
          </a:p>
          <a:p>
            <a:r>
              <a:rPr lang="it-IT" dirty="0" smtClean="0">
                <a:latin typeface="Bahnschrift Light Condensed" panose="020B0502040204020203" pitchFamily="34" charset="0"/>
              </a:rPr>
              <a:t>… </a:t>
            </a:r>
            <a:r>
              <a:rPr lang="it-IT" b="1" dirty="0">
                <a:latin typeface="Bahnschrift Light Condensed" panose="020B0502040204020203" pitchFamily="34" charset="0"/>
              </a:rPr>
              <a:t>Andare</a:t>
            </a:r>
            <a:r>
              <a:rPr lang="it-IT" dirty="0">
                <a:latin typeface="Bahnschrift Light Condensed" panose="020B0502040204020203" pitchFamily="34" charset="0"/>
              </a:rPr>
              <a:t> sempre nella </a:t>
            </a:r>
            <a:r>
              <a:rPr lang="it-IT" b="1" dirty="0">
                <a:latin typeface="Bahnschrift Light Condensed" panose="020B0502040204020203" pitchFamily="34" charset="0"/>
              </a:rPr>
              <a:t>direzione giusta</a:t>
            </a:r>
            <a:r>
              <a:rPr lang="it-IT" dirty="0">
                <a:latin typeface="Bahnschrift Light Condensed" panose="020B0502040204020203" pitchFamily="34" charset="0"/>
              </a:rPr>
              <a:t>, anche </a:t>
            </a:r>
            <a:r>
              <a:rPr lang="it-IT" b="1" dirty="0">
                <a:latin typeface="Bahnschrift Light Condensed" panose="020B0502040204020203" pitchFamily="34" charset="0"/>
              </a:rPr>
              <a:t>controcorrente</a:t>
            </a:r>
            <a:endParaRPr lang="it-IT" dirty="0">
              <a:latin typeface="Bahnschrift Light Condensed" panose="020B0502040204020203" pitchFamily="34" charset="0"/>
            </a:endParaRPr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061" y="4509120"/>
            <a:ext cx="4370387" cy="206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1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04856" cy="598388"/>
          </a:xfrm>
        </p:spPr>
        <p:txBody>
          <a:bodyPr>
            <a:normAutofit fontScale="90000"/>
          </a:bodyPr>
          <a:lstStyle/>
          <a:p>
            <a:r>
              <a:rPr lang="it-IT" dirty="0"/>
              <a:t>DOMANDE </a:t>
            </a:r>
            <a:r>
              <a:rPr lang="it-IT" dirty="0" smtClean="0"/>
              <a:t>9 </a:t>
            </a:r>
            <a:r>
              <a:rPr lang="it-IT" dirty="0"/>
              <a:t>→ </a:t>
            </a:r>
            <a:r>
              <a:rPr lang="it-IT" dirty="0" smtClean="0"/>
              <a:t>12: I RAGAZZI E LA PROPOSTA, PUNTI DI FORZA E DEBOLEZZA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27584" y="4836293"/>
            <a:ext cx="7715200" cy="1689051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it-IT" sz="1600" b="1" dirty="0"/>
              <a:t>Proponi</a:t>
            </a:r>
            <a:r>
              <a:rPr lang="it-IT" sz="1600" dirty="0"/>
              <a:t> iniziative legate alla </a:t>
            </a:r>
            <a:r>
              <a:rPr lang="it-IT" sz="1600" b="1" u="sng" dirty="0"/>
              <a:t>tematica spirituale - religiosa</a:t>
            </a:r>
            <a:r>
              <a:rPr lang="it-IT" sz="1600" dirty="0"/>
              <a:t> (</a:t>
            </a:r>
            <a:r>
              <a:rPr lang="it-IT" sz="1600" b="1" dirty="0"/>
              <a:t>settimane dialogo</a:t>
            </a:r>
            <a:r>
              <a:rPr lang="it-IT" sz="1600" dirty="0"/>
              <a:t> con altre religioni, </a:t>
            </a:r>
            <a:r>
              <a:rPr lang="it-IT" sz="1600" b="1" u="sng" dirty="0"/>
              <a:t>volontariato</a:t>
            </a:r>
            <a:r>
              <a:rPr lang="it-IT" sz="1600" dirty="0"/>
              <a:t>, visite </a:t>
            </a:r>
            <a:r>
              <a:rPr lang="it-IT" sz="1600" b="1" u="sng" dirty="0"/>
              <a:t>musei e luoghi sacri</a:t>
            </a:r>
            <a:r>
              <a:rPr lang="it-IT" sz="1600" dirty="0"/>
              <a:t>, viaggi e pellegrinaggi, </a:t>
            </a:r>
            <a:r>
              <a:rPr lang="it-IT" sz="1600" dirty="0" err="1" smtClean="0"/>
              <a:t>etc</a:t>
            </a:r>
            <a:r>
              <a:rPr lang="it-IT" sz="1600" dirty="0" smtClean="0"/>
              <a:t>)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b="1" u="sng" dirty="0" smtClean="0"/>
              <a:t>I</a:t>
            </a:r>
            <a:r>
              <a:rPr lang="it-IT" sz="1600" dirty="0" smtClean="0"/>
              <a:t> </a:t>
            </a:r>
            <a:r>
              <a:rPr lang="it-IT" sz="1600" dirty="0"/>
              <a:t>nostri </a:t>
            </a:r>
            <a:r>
              <a:rPr lang="it-IT" sz="1600" b="1" u="sng" dirty="0"/>
              <a:t>ragazzi conoscono</a:t>
            </a:r>
            <a:r>
              <a:rPr lang="it-IT" sz="1600" dirty="0"/>
              <a:t> i </a:t>
            </a:r>
            <a:r>
              <a:rPr lang="it-IT" sz="1600" b="1" dirty="0"/>
              <a:t>temi/le tematiche</a:t>
            </a:r>
            <a:r>
              <a:rPr lang="it-IT" sz="1600" dirty="0"/>
              <a:t> che affrontiamo nel curricolo/programma? Hanno ancora le </a:t>
            </a:r>
            <a:r>
              <a:rPr lang="it-IT" sz="1600" b="1" u="sng" dirty="0"/>
              <a:t>basi della cultura </a:t>
            </a:r>
            <a:r>
              <a:rPr lang="it-IT" sz="1600" b="1" u="sng" dirty="0" smtClean="0"/>
              <a:t>cattolica</a:t>
            </a:r>
            <a:r>
              <a:rPr lang="it-IT" sz="1600" dirty="0" smtClean="0"/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 smtClean="0"/>
              <a:t>Il </a:t>
            </a:r>
            <a:r>
              <a:rPr lang="it-IT" sz="1600" dirty="0"/>
              <a:t>nostro </a:t>
            </a:r>
            <a:r>
              <a:rPr lang="it-IT" sz="1600" b="1" dirty="0"/>
              <a:t>modo di parlare</a:t>
            </a:r>
            <a:r>
              <a:rPr lang="it-IT" sz="1600" dirty="0"/>
              <a:t> con loro, è </a:t>
            </a:r>
            <a:r>
              <a:rPr lang="it-IT" sz="1600" b="1" u="sng" dirty="0"/>
              <a:t>attraente? Li </a:t>
            </a:r>
            <a:r>
              <a:rPr lang="it-IT" sz="1600" b="1" u="sng" dirty="0" smtClean="0"/>
              <a:t>coinvolge</a:t>
            </a:r>
            <a:r>
              <a:rPr lang="it-IT" sz="1600" dirty="0" smtClean="0"/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b="1" u="sng" dirty="0" smtClean="0"/>
              <a:t>Ci </a:t>
            </a:r>
            <a:r>
              <a:rPr lang="it-IT" sz="1600" b="1" u="sng" dirty="0"/>
              <a:t>hanno sentiti vicini a loro</a:t>
            </a:r>
            <a:r>
              <a:rPr lang="it-IT" sz="1600" dirty="0"/>
              <a:t>, soprattutto in questi ultimi due anni?</a:t>
            </a:r>
          </a:p>
          <a:p>
            <a:endParaRPr lang="it-IT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7643192" cy="377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028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«PROPOSTE DEGLI IDR – PUNTI DI FORZA»</a:t>
            </a:r>
            <a:endParaRPr lang="it-IT" sz="2200" dirty="0"/>
          </a:p>
        </p:txBody>
      </p:sp>
      <p:sp>
        <p:nvSpPr>
          <p:cNvPr id="4" name="Rettangolo 3"/>
          <p:cNvSpPr/>
          <p:nvPr/>
        </p:nvSpPr>
        <p:spPr>
          <a:xfrm>
            <a:off x="323528" y="1724615"/>
            <a:ext cx="4608512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b="1" dirty="0"/>
              <a:t>È il mio modo che li attrae o i miei contenuti</a:t>
            </a:r>
            <a:r>
              <a:rPr lang="it-IT" dirty="0"/>
              <a:t>? (domanda aperta). Se sono attraente io, non li avvicino a ciò che rappresento </a:t>
            </a:r>
            <a:r>
              <a:rPr lang="it-IT" dirty="0" smtClean="0"/>
              <a:t>(IRC), </a:t>
            </a:r>
            <a:r>
              <a:rPr lang="it-IT" dirty="0"/>
              <a:t>li avvicino a me.</a:t>
            </a:r>
          </a:p>
        </p:txBody>
      </p:sp>
      <p:sp>
        <p:nvSpPr>
          <p:cNvPr id="5" name="Rettangolo 4"/>
          <p:cNvSpPr/>
          <p:nvPr/>
        </p:nvSpPr>
        <p:spPr>
          <a:xfrm>
            <a:off x="5220072" y="1484784"/>
            <a:ext cx="3528392" cy="1661993"/>
          </a:xfrm>
          <a:prstGeom prst="rect">
            <a:avLst/>
          </a:prstGeom>
          <a:ln w="2222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b="1" dirty="0"/>
              <a:t>I nostri progetti</a:t>
            </a:r>
            <a:r>
              <a:rPr lang="it-IT" dirty="0"/>
              <a:t> spesso sono </a:t>
            </a:r>
            <a:r>
              <a:rPr lang="it-IT" b="1" u="sng" dirty="0"/>
              <a:t>momenti unici per loro</a:t>
            </a:r>
            <a:r>
              <a:rPr lang="it-IT" dirty="0"/>
              <a:t> </a:t>
            </a:r>
            <a:r>
              <a:rPr lang="it-IT" sz="1600" dirty="0" smtClean="0"/>
              <a:t>(Mensa </a:t>
            </a:r>
            <a:r>
              <a:rPr lang="it-IT" sz="1600" dirty="0" err="1"/>
              <a:t>caritas</a:t>
            </a:r>
            <a:r>
              <a:rPr lang="it-IT" sz="1600" dirty="0"/>
              <a:t>, incontro con migranti, incontri ecumenici e interreligiosi, tratta schiavitù, gender </a:t>
            </a:r>
            <a:r>
              <a:rPr lang="it-IT" sz="1600" dirty="0" err="1"/>
              <a:t>sistem</a:t>
            </a:r>
            <a:r>
              <a:rPr lang="it-IT" sz="1600" dirty="0"/>
              <a:t>, tema della morte- </a:t>
            </a:r>
            <a:r>
              <a:rPr lang="it-IT" sz="1600" dirty="0" smtClean="0"/>
              <a:t>suicidio)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39552" y="3140968"/>
            <a:ext cx="4572000" cy="175432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lvl="0"/>
            <a:r>
              <a:rPr lang="it-IT" b="1" dirty="0"/>
              <a:t>offriamo loro esempi postivi</a:t>
            </a:r>
            <a:r>
              <a:rPr lang="it-IT" dirty="0"/>
              <a:t>, da </a:t>
            </a:r>
            <a:r>
              <a:rPr lang="it-IT" b="1" u="sng" dirty="0"/>
              <a:t>scoprire e riscoprire</a:t>
            </a:r>
            <a:r>
              <a:rPr lang="it-IT" dirty="0"/>
              <a:t>, </a:t>
            </a:r>
            <a:r>
              <a:rPr lang="it-IT" b="1" u="sng" dirty="0"/>
              <a:t>incontri con testimoni</a:t>
            </a:r>
            <a:r>
              <a:rPr lang="it-IT" dirty="0"/>
              <a:t> e </a:t>
            </a:r>
            <a:r>
              <a:rPr lang="it-IT" u="sng" dirty="0"/>
              <a:t>realtà di speranza</a:t>
            </a:r>
            <a:r>
              <a:rPr lang="it-IT" dirty="0"/>
              <a:t>; centrale nella nostra </a:t>
            </a:r>
            <a:r>
              <a:rPr lang="it-IT" b="1" u="sng" dirty="0"/>
              <a:t>modalità il dialogo</a:t>
            </a:r>
            <a:r>
              <a:rPr lang="it-IT" dirty="0"/>
              <a:t>, </a:t>
            </a:r>
            <a:r>
              <a:rPr lang="it-IT" b="1" u="sng" dirty="0"/>
              <a:t>l’ecumenismo</a:t>
            </a:r>
            <a:r>
              <a:rPr lang="it-IT" dirty="0"/>
              <a:t>, (dialogo interreligioso) il </a:t>
            </a:r>
            <a:r>
              <a:rPr lang="it-IT" b="1" u="sng" dirty="0"/>
              <a:t>riscoprire la spiritualità</a:t>
            </a:r>
            <a:r>
              <a:rPr lang="it-IT" dirty="0"/>
              <a:t> e il cristianesimo come stile di vita</a:t>
            </a:r>
          </a:p>
        </p:txBody>
      </p:sp>
      <p:sp>
        <p:nvSpPr>
          <p:cNvPr id="7" name="Rettangolo 6"/>
          <p:cNvSpPr/>
          <p:nvPr/>
        </p:nvSpPr>
        <p:spPr>
          <a:xfrm>
            <a:off x="5364088" y="3429000"/>
            <a:ext cx="3384376" cy="2862322"/>
          </a:xfrm>
          <a:prstGeom prst="rect">
            <a:avLst/>
          </a:prstGeom>
          <a:ln w="254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dirty="0"/>
              <a:t>Durante le ore di </a:t>
            </a:r>
            <a:r>
              <a:rPr lang="it-IT" dirty="0" err="1"/>
              <a:t>irc</a:t>
            </a:r>
            <a:r>
              <a:rPr lang="it-IT" dirty="0"/>
              <a:t> ci sono numerosi momenti di dialogo tra studenti di religioni diverse, </a:t>
            </a:r>
            <a:r>
              <a:rPr lang="it-IT" b="1" dirty="0"/>
              <a:t>valorizzazione di tradizioni diverse</a:t>
            </a:r>
            <a:r>
              <a:rPr lang="it-IT" dirty="0"/>
              <a:t> anche all'interno del cristianesimo, </a:t>
            </a:r>
            <a:r>
              <a:rPr lang="it-IT" b="1" dirty="0"/>
              <a:t>progetti in collaborazione interdisciplinare</a:t>
            </a:r>
            <a:r>
              <a:rPr lang="it-IT" dirty="0"/>
              <a:t> con i colleghi. </a:t>
            </a:r>
            <a:r>
              <a:rPr lang="it-IT" b="1" dirty="0" smtClean="0"/>
              <a:t>Diamo </a:t>
            </a:r>
            <a:r>
              <a:rPr lang="it-IT" b="1" dirty="0"/>
              <a:t>la possibilità a tanti alunni di esprimersi</a:t>
            </a:r>
            <a:r>
              <a:rPr lang="it-IT" dirty="0"/>
              <a:t> in modo diverso dalle altre materie.</a:t>
            </a:r>
          </a:p>
        </p:txBody>
      </p:sp>
      <p:sp>
        <p:nvSpPr>
          <p:cNvPr id="8" name="Rettangolo 7"/>
          <p:cNvSpPr/>
          <p:nvPr/>
        </p:nvSpPr>
        <p:spPr>
          <a:xfrm>
            <a:off x="360040" y="5157192"/>
            <a:ext cx="4572000" cy="1200329"/>
          </a:xfrm>
          <a:prstGeom prst="rect">
            <a:avLst/>
          </a:prstGeom>
          <a:ln w="31750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lvl="0"/>
            <a:r>
              <a:rPr lang="it-IT" b="1" dirty="0"/>
              <a:t>Trasmetto un messaggio passando contenuti culturali</a:t>
            </a:r>
            <a:r>
              <a:rPr lang="it-IT" dirty="0"/>
              <a:t> e passando la mia </a:t>
            </a:r>
            <a:r>
              <a:rPr lang="it-IT" dirty="0" smtClean="0"/>
              <a:t>testimonianza, </a:t>
            </a:r>
            <a:r>
              <a:rPr lang="it-IT" dirty="0"/>
              <a:t>ma </a:t>
            </a:r>
            <a:r>
              <a:rPr lang="it-IT" b="1" u="sng" dirty="0"/>
              <a:t>non ho come obiettivo avvicinare alla fede</a:t>
            </a:r>
            <a:r>
              <a:rPr lang="it-IT" u="sng" dirty="0"/>
              <a:t>, ma </a:t>
            </a:r>
            <a:r>
              <a:rPr lang="it-IT" b="1" u="sng" dirty="0"/>
              <a:t>se avviene: grazia ricevuta</a:t>
            </a:r>
            <a:r>
              <a:rPr lang="it-IT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2572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«CONOSCENZE DEI RAGAZZI– PUNTI DI PARTENZA»</a:t>
            </a:r>
            <a:endParaRPr lang="it-IT" sz="2200" dirty="0"/>
          </a:p>
        </p:txBody>
      </p:sp>
      <p:sp>
        <p:nvSpPr>
          <p:cNvPr id="3" name="Rettangolo 2"/>
          <p:cNvSpPr/>
          <p:nvPr/>
        </p:nvSpPr>
        <p:spPr>
          <a:xfrm>
            <a:off x="251520" y="1772816"/>
            <a:ext cx="4572000" cy="1754326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lvl="0"/>
            <a:r>
              <a:rPr lang="it-IT" b="1" dirty="0"/>
              <a:t>Soffro</a:t>
            </a:r>
            <a:r>
              <a:rPr lang="it-IT" dirty="0"/>
              <a:t> nel vedere </a:t>
            </a:r>
            <a:r>
              <a:rPr lang="it-IT" b="1" dirty="0"/>
              <a:t>i ragazzi </a:t>
            </a:r>
            <a:r>
              <a:rPr lang="it-IT" b="1" u="sng" dirty="0"/>
              <a:t>interessati</a:t>
            </a:r>
            <a:r>
              <a:rPr lang="it-IT" b="1" dirty="0"/>
              <a:t> alle tematiche</a:t>
            </a:r>
            <a:r>
              <a:rPr lang="it-IT" dirty="0"/>
              <a:t>, ma allo stesso tempo molto </a:t>
            </a:r>
            <a:r>
              <a:rPr lang="it-IT" b="1" dirty="0"/>
              <a:t>estranei al pensiero religioso e cristiano</a:t>
            </a:r>
            <a:r>
              <a:rPr lang="it-IT" dirty="0"/>
              <a:t>. </a:t>
            </a:r>
            <a:endParaRPr lang="it-IT" dirty="0" smtClean="0"/>
          </a:p>
          <a:p>
            <a:pPr lvl="0"/>
            <a:r>
              <a:rPr lang="it-IT" dirty="0" smtClean="0"/>
              <a:t>È </a:t>
            </a:r>
            <a:r>
              <a:rPr lang="it-IT" u="sng" dirty="0" smtClean="0"/>
              <a:t>difficile </a:t>
            </a:r>
            <a:r>
              <a:rPr lang="it-IT" u="sng" dirty="0"/>
              <a:t>rispondere </a:t>
            </a:r>
            <a:r>
              <a:rPr lang="it-IT" dirty="0"/>
              <a:t>alle loro domande, alte e complesse, quando percepisci che </a:t>
            </a:r>
            <a:r>
              <a:rPr lang="it-IT" b="1" u="sng" dirty="0"/>
              <a:t>manca l'alfabeto</a:t>
            </a:r>
            <a:r>
              <a:rPr lang="it-IT" dirty="0"/>
              <a:t>…</a:t>
            </a:r>
          </a:p>
        </p:txBody>
      </p:sp>
      <p:sp>
        <p:nvSpPr>
          <p:cNvPr id="9" name="Rettangolo 8"/>
          <p:cNvSpPr/>
          <p:nvPr/>
        </p:nvSpPr>
        <p:spPr>
          <a:xfrm>
            <a:off x="5508104" y="1556792"/>
            <a:ext cx="3312368" cy="1754326"/>
          </a:xfrm>
          <a:prstGeom prst="rect">
            <a:avLst/>
          </a:prstGeom>
          <a:ln w="317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dirty="0"/>
              <a:t>I giovani </a:t>
            </a:r>
            <a:r>
              <a:rPr lang="it-IT" b="1" dirty="0"/>
              <a:t>sono </a:t>
            </a:r>
            <a:r>
              <a:rPr lang="it-IT" b="1" dirty="0" smtClean="0"/>
              <a:t>desiderosi</a:t>
            </a:r>
          </a:p>
          <a:p>
            <a:pPr lvl="0"/>
            <a:r>
              <a:rPr lang="it-IT" b="1" dirty="0" smtClean="0"/>
              <a:t>non </a:t>
            </a:r>
            <a:r>
              <a:rPr lang="it-IT" b="1" dirty="0"/>
              <a:t>di parcheggio ma di </a:t>
            </a:r>
            <a:r>
              <a:rPr lang="it-IT" b="1" i="1" dirty="0"/>
              <a:t>viaggio</a:t>
            </a:r>
            <a:r>
              <a:rPr lang="it-IT" b="1" dirty="0"/>
              <a:t>, non di linguaggi morti ma di </a:t>
            </a:r>
            <a:r>
              <a:rPr lang="it-IT" b="1" i="1" dirty="0"/>
              <a:t>vita</a:t>
            </a:r>
            <a:r>
              <a:rPr lang="it-IT" b="1" dirty="0"/>
              <a:t>, non di parole ma di </a:t>
            </a:r>
            <a:r>
              <a:rPr lang="it-IT" b="1" i="1" dirty="0"/>
              <a:t>vera testimonianza</a:t>
            </a:r>
            <a:r>
              <a:rPr lang="it-IT" dirty="0"/>
              <a:t>, se no se ne allontanano sempre di più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23528" y="3917955"/>
            <a:ext cx="4464496" cy="2031325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it-IT" dirty="0"/>
              <a:t>I </a:t>
            </a:r>
            <a:r>
              <a:rPr lang="it-IT" b="1" dirty="0"/>
              <a:t>giovani </a:t>
            </a:r>
            <a:r>
              <a:rPr lang="it-IT" b="1" u="sng" dirty="0"/>
              <a:t>non conoscono </a:t>
            </a:r>
            <a:r>
              <a:rPr lang="it-IT" b="1" dirty="0"/>
              <a:t>i riti, </a:t>
            </a:r>
            <a:r>
              <a:rPr lang="it-IT" b="1" u="sng" dirty="0"/>
              <a:t>si interrogano </a:t>
            </a:r>
            <a:r>
              <a:rPr lang="it-IT" dirty="0"/>
              <a:t>sul senso che possano avere questi riti quando li affrontiamo a scuola (</a:t>
            </a:r>
            <a:r>
              <a:rPr lang="it-IT" b="1" dirty="0"/>
              <a:t>i genitori non li accompagnano, in questo cammino di fede</a:t>
            </a:r>
            <a:r>
              <a:rPr lang="it-IT" dirty="0"/>
              <a:t>, sono accompagnati semplicemente  in chiesa o a catechismo). </a:t>
            </a:r>
            <a:r>
              <a:rPr lang="it-IT" b="1" dirty="0"/>
              <a:t>Spesso</a:t>
            </a:r>
            <a:r>
              <a:rPr lang="it-IT" dirty="0"/>
              <a:t> </a:t>
            </a:r>
            <a:r>
              <a:rPr lang="it-IT" b="1" dirty="0"/>
              <a:t>colmiamo questi vuoti in classe</a:t>
            </a: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5004048" y="3501008"/>
            <a:ext cx="4032448" cy="3323987"/>
          </a:xfrm>
          <a:prstGeom prst="rect">
            <a:avLst/>
          </a:prstGeom>
          <a:ln w="31750"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sz="1500" dirty="0"/>
              <a:t>Credo che sia molto importante partire da un </a:t>
            </a:r>
            <a:r>
              <a:rPr lang="it-IT" sz="1500" b="1" u="sng" dirty="0"/>
              <a:t>rinnovamento della formazione alla fede</a:t>
            </a:r>
            <a:r>
              <a:rPr lang="it-IT" sz="1500" u="sng" dirty="0"/>
              <a:t>.</a:t>
            </a:r>
            <a:r>
              <a:rPr lang="it-IT" sz="1500" dirty="0"/>
              <a:t> </a:t>
            </a:r>
            <a:r>
              <a:rPr lang="it-IT" sz="1500" dirty="0" smtClean="0"/>
              <a:t/>
            </a:r>
            <a:br>
              <a:rPr lang="it-IT" sz="1500" dirty="0" smtClean="0"/>
            </a:br>
            <a:r>
              <a:rPr lang="it-IT" sz="1500" dirty="0" smtClean="0"/>
              <a:t>Mi </a:t>
            </a:r>
            <a:r>
              <a:rPr lang="it-IT" sz="1500" dirty="0"/>
              <a:t>trovo spesso di fronte a </a:t>
            </a:r>
            <a:r>
              <a:rPr lang="it-IT" sz="1500" b="1" dirty="0"/>
              <a:t>ragazzi </a:t>
            </a:r>
            <a:r>
              <a:rPr lang="it-IT" sz="1500" dirty="0"/>
              <a:t>che </a:t>
            </a:r>
            <a:r>
              <a:rPr lang="it-IT" sz="1500" b="1" dirty="0"/>
              <a:t>hanno alle spalle quattro, cinque anni di catechismo</a:t>
            </a:r>
            <a:r>
              <a:rPr lang="it-IT" sz="1500" dirty="0"/>
              <a:t> e hanno una </a:t>
            </a:r>
            <a:r>
              <a:rPr lang="it-IT" sz="1500" b="1" u="sng" dirty="0"/>
              <a:t>profonda ignoranza</a:t>
            </a:r>
            <a:r>
              <a:rPr lang="it-IT" sz="1500" dirty="0"/>
              <a:t> di qualunque tema religioso venga trattato. Molti di loro il sacramento </a:t>
            </a:r>
            <a:r>
              <a:rPr lang="it-IT" sz="1500" b="1" u="sng" dirty="0"/>
              <a:t>celebrano</a:t>
            </a:r>
            <a:r>
              <a:rPr lang="it-IT" sz="1500" dirty="0"/>
              <a:t> della Confermazione </a:t>
            </a:r>
            <a:r>
              <a:rPr lang="it-IT" sz="1500" b="1" u="sng" dirty="0"/>
              <a:t>senza avere idea di quello che fanno</a:t>
            </a:r>
            <a:r>
              <a:rPr lang="it-IT" sz="1500" dirty="0"/>
              <a:t>. </a:t>
            </a:r>
            <a:r>
              <a:rPr lang="it-IT" sz="1500" dirty="0" smtClean="0"/>
              <a:t/>
            </a:r>
            <a:br>
              <a:rPr lang="it-IT" sz="1500" dirty="0" smtClean="0"/>
            </a:br>
            <a:r>
              <a:rPr lang="it-IT" sz="1500" dirty="0" smtClean="0"/>
              <a:t>La </a:t>
            </a:r>
            <a:r>
              <a:rPr lang="it-IT" sz="1500" dirty="0"/>
              <a:t>maggior parte dei miei alunni è cristiano, ma di che tipo di Cristiani stiamo parlando? A mio parere è necessario partire dalla </a:t>
            </a:r>
            <a:r>
              <a:rPr lang="it-IT" sz="1500" b="1" u="sng" dirty="0"/>
              <a:t>proposta di un'esperienza di fede vera, che coinvolga la persona nelle scelte della vita. Un'esperienza forte e significativa</a:t>
            </a: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val="154973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/>
              <a:t>«LA NOSTRA VICINANZA – PUNTI DI FORZA»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…docenti </a:t>
            </a:r>
            <a:r>
              <a:rPr lang="it-IT" dirty="0"/>
              <a:t>che si sono </a:t>
            </a:r>
            <a:r>
              <a:rPr lang="it-IT" b="1" dirty="0"/>
              <a:t>interessati di loro e dei loro problemi</a:t>
            </a:r>
            <a:r>
              <a:rPr lang="it-IT" dirty="0"/>
              <a:t>, </a:t>
            </a:r>
            <a:r>
              <a:rPr lang="it-IT" u="sng" dirty="0" smtClean="0"/>
              <a:t>prima </a:t>
            </a:r>
            <a:r>
              <a:rPr lang="it-IT" u="sng" dirty="0"/>
              <a:t>dei voti e della </a:t>
            </a:r>
            <a:r>
              <a:rPr lang="it-IT" u="sng" dirty="0" err="1"/>
              <a:t>dad</a:t>
            </a:r>
            <a:r>
              <a:rPr lang="it-IT" dirty="0"/>
              <a:t> serve prima di tutto </a:t>
            </a:r>
            <a:r>
              <a:rPr lang="it-IT" b="1" dirty="0"/>
              <a:t>umanità, dialogo e ascolto </a:t>
            </a:r>
            <a:r>
              <a:rPr lang="it-IT" b="1" dirty="0" smtClean="0"/>
              <a:t>costante</a:t>
            </a:r>
          </a:p>
          <a:p>
            <a:pPr marL="0" indent="0" algn="just">
              <a:buNone/>
            </a:pPr>
            <a:endParaRPr lang="it-IT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genitori scoprono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piacevolmente (quando richiedono un colloquio con noi)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cosa consista il nostro insegnamento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oggi e le sue possibilità, e </a:t>
            </a:r>
            <a:r>
              <a:rPr lang="it-IT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 chiedono di stare vicino ai loro figli.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riusciamo però a conoscere tutte le famiglie e venire in contatto con tutti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 rot="20732365">
            <a:off x="53977" y="1265806"/>
            <a:ext cx="1755433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PER I RAGAZZI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 rot="20534016">
            <a:off x="-31393" y="3103666"/>
            <a:ext cx="1755433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PER I GENITORI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362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/>
              <a:t>«LA NOSTRA VICINANZA – PUNTI DI FORZA»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…docenti </a:t>
            </a:r>
            <a:r>
              <a:rPr lang="it-IT" dirty="0"/>
              <a:t>che si sono </a:t>
            </a:r>
            <a:r>
              <a:rPr lang="it-IT" b="1" dirty="0"/>
              <a:t>interessati di loro e dei loro problemi</a:t>
            </a:r>
            <a:r>
              <a:rPr lang="it-IT" dirty="0"/>
              <a:t>, </a:t>
            </a:r>
            <a:r>
              <a:rPr lang="it-IT" u="sng" dirty="0" smtClean="0"/>
              <a:t>prima </a:t>
            </a:r>
            <a:r>
              <a:rPr lang="it-IT" u="sng" dirty="0"/>
              <a:t>dei voti e della </a:t>
            </a:r>
            <a:r>
              <a:rPr lang="it-IT" u="sng" dirty="0" err="1"/>
              <a:t>dad</a:t>
            </a:r>
            <a:r>
              <a:rPr lang="it-IT" dirty="0"/>
              <a:t> serve prima di tutto </a:t>
            </a:r>
            <a:r>
              <a:rPr lang="it-IT" b="1" dirty="0"/>
              <a:t>umanità, dialogo e ascolto </a:t>
            </a:r>
            <a:r>
              <a:rPr lang="it-IT" b="1" dirty="0" smtClean="0"/>
              <a:t>costante</a:t>
            </a:r>
          </a:p>
          <a:p>
            <a:pPr marL="0" indent="0" algn="just">
              <a:buNone/>
            </a:pPr>
            <a:endParaRPr lang="it-IT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genitori scoprono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piacevolmente (quando richiedono un colloquio con noi)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cosa consista il nostro insegnamento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oggi e le sue possibilità, e </a:t>
            </a:r>
            <a:r>
              <a:rPr lang="it-IT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 chiedono di stare vicino ai loro figli.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riusciamo però a conoscere tutte le famiglie e venire in contatto con tutti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 rot="20732365">
            <a:off x="53977" y="1265806"/>
            <a:ext cx="1755433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PER I RAGAZZI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 rot="20534016">
            <a:off x="-31393" y="3103666"/>
            <a:ext cx="1755433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PER I GENITORI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148064" y="5664150"/>
            <a:ext cx="3744416" cy="954107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it-IT" sz="1400" b="1" dirty="0"/>
              <a:t>La famiglia non è più spesso il primo testimone credibile</a:t>
            </a:r>
            <a:r>
              <a:rPr lang="it-IT" sz="1400" dirty="0"/>
              <a:t>, vorrebbero che i figli facessero un percorso </a:t>
            </a:r>
            <a:r>
              <a:rPr lang="it-IT" sz="1400" b="1" u="sng" dirty="0"/>
              <a:t>senza accompagnarli o mostrare la bellezza</a:t>
            </a:r>
            <a:r>
              <a:rPr lang="it-IT" sz="1400" dirty="0"/>
              <a:t> di questo cammino. Non vivono la fede</a:t>
            </a:r>
          </a:p>
        </p:txBody>
      </p:sp>
    </p:spTree>
    <p:extLst>
      <p:ext uri="{BB962C8B-B14F-4D97-AF65-F5344CB8AC3E}">
        <p14:creationId xmlns:p14="http://schemas.microsoft.com/office/powerpoint/2010/main" val="149787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QUESTIONARIO</a:t>
            </a:r>
            <a:br>
              <a:rPr lang="it-IT" dirty="0" smtClean="0"/>
            </a:br>
            <a:r>
              <a:rPr lang="it-IT" sz="2200" u="sng" dirty="0">
                <a:hlinkClick r:id="rId2"/>
              </a:rPr>
              <a:t>https://forms.gle/VtPKHmF1viYKXbnu5</a:t>
            </a:r>
            <a:endParaRPr lang="it-IT" sz="2200" dirty="0"/>
          </a:p>
        </p:txBody>
      </p:sp>
      <p:pic>
        <p:nvPicPr>
          <p:cNvPr id="4" name="Segnaposto contenuto 3" descr="C:\Users\Utente\AppData\Local\Microsoft\Windows\INetCache\Content.Word\1..pn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8579296" cy="363799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tangolo 2"/>
          <p:cNvSpPr/>
          <p:nvPr/>
        </p:nvSpPr>
        <p:spPr>
          <a:xfrm>
            <a:off x="7524328" y="1916832"/>
            <a:ext cx="122413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008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59832" y="404664"/>
            <a:ext cx="3008313" cy="598388"/>
          </a:xfrm>
        </p:spPr>
        <p:txBody>
          <a:bodyPr/>
          <a:lstStyle/>
          <a:p>
            <a:r>
              <a:rPr lang="it-IT" dirty="0"/>
              <a:t>DOMANDE </a:t>
            </a:r>
            <a:r>
              <a:rPr lang="it-IT" dirty="0" smtClean="0"/>
              <a:t>13 </a:t>
            </a:r>
            <a:r>
              <a:rPr lang="it-IT" dirty="0"/>
              <a:t>→ </a:t>
            </a:r>
            <a:r>
              <a:rPr lang="it-IT" dirty="0" smtClean="0"/>
              <a:t>16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27584" y="4836293"/>
            <a:ext cx="7715200" cy="1545035"/>
          </a:xfrm>
        </p:spPr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Durante e dopo il </a:t>
            </a:r>
            <a:r>
              <a:rPr lang="it-IT" sz="1600" b="1" u="sng" dirty="0" err="1"/>
              <a:t>Covid</a:t>
            </a:r>
            <a:r>
              <a:rPr lang="it-IT" sz="1600" b="1" u="sng" dirty="0"/>
              <a:t> </a:t>
            </a:r>
            <a:r>
              <a:rPr lang="it-IT" sz="1600" dirty="0"/>
              <a:t>quanto spesso sei stato </a:t>
            </a:r>
            <a:r>
              <a:rPr lang="it-IT" sz="1600" b="1" u="sng" dirty="0"/>
              <a:t>contattato da genitori e ragazzi</a:t>
            </a:r>
            <a:r>
              <a:rPr lang="it-IT" sz="1600" dirty="0"/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Ti senti di </a:t>
            </a:r>
            <a:r>
              <a:rPr lang="it-IT" sz="1600" b="1" u="sng" dirty="0"/>
              <a:t>dover dimostrare</a:t>
            </a:r>
            <a:r>
              <a:rPr lang="it-IT" sz="1600" dirty="0"/>
              <a:t> </a:t>
            </a:r>
            <a:r>
              <a:rPr lang="it-IT" sz="1600" b="1" u="sng" dirty="0"/>
              <a:t>di più</a:t>
            </a:r>
            <a:r>
              <a:rPr lang="it-IT" sz="1600" dirty="0"/>
              <a:t> degli altri docenti?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Dobbiamo </a:t>
            </a:r>
            <a:r>
              <a:rPr lang="it-IT" sz="1600" b="1" dirty="0"/>
              <a:t>rilanciare</a:t>
            </a:r>
            <a:r>
              <a:rPr lang="it-IT" sz="1600" b="1" u="sng" dirty="0"/>
              <a:t>, stimolare costantemente</a:t>
            </a:r>
            <a:r>
              <a:rPr lang="it-IT" sz="1600" dirty="0"/>
              <a:t> i ragazzi (nella proposta didattica)?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Hai inventato e utilizzato </a:t>
            </a:r>
            <a:r>
              <a:rPr lang="it-IT" sz="1600" b="1" u="sng" dirty="0"/>
              <a:t>nuovi strumenti per coinvolgerli</a:t>
            </a:r>
            <a:r>
              <a:rPr lang="it-IT" sz="1600" dirty="0"/>
              <a:t> in questi anni</a:t>
            </a:r>
            <a:r>
              <a:rPr lang="it-IT" sz="1600" dirty="0" smtClean="0"/>
              <a:t>?</a:t>
            </a:r>
            <a:endParaRPr lang="it-IT" dirty="0"/>
          </a:p>
        </p:txBody>
      </p:sp>
      <p:pic>
        <p:nvPicPr>
          <p:cNvPr id="512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77331"/>
            <a:ext cx="7776864" cy="3672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30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«DOVER DIMOSTRARE PIU’ DEGLI ALTRI»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4525963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it-IT" sz="2400" dirty="0" smtClean="0"/>
              <a:t>Nella </a:t>
            </a:r>
            <a:r>
              <a:rPr lang="it-IT" sz="2400" dirty="0"/>
              <a:t>scuola, </a:t>
            </a:r>
            <a:r>
              <a:rPr lang="it-IT" sz="2400" b="1" dirty="0"/>
              <a:t>l'ascolto</a:t>
            </a:r>
            <a:r>
              <a:rPr lang="it-IT" sz="2400" dirty="0"/>
              <a:t> degli altri e della vita </a:t>
            </a:r>
            <a:r>
              <a:rPr lang="it-IT" sz="2400" b="1" dirty="0"/>
              <a:t>mi stimola continuamente</a:t>
            </a:r>
            <a:r>
              <a:rPr lang="it-IT" sz="2400" dirty="0"/>
              <a:t> a rinnovarmi, a ricercare, a mettermi in discussione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it-IT" sz="2400" b="1" dirty="0" smtClean="0"/>
              <a:t>Continui rilanci</a:t>
            </a:r>
            <a:r>
              <a:rPr lang="it-IT" sz="2400" dirty="0" smtClean="0"/>
              <a:t>, creazione </a:t>
            </a:r>
            <a:r>
              <a:rPr lang="it-IT" sz="2400" b="1" dirty="0" smtClean="0"/>
              <a:t>di attività e strumenti </a:t>
            </a:r>
            <a:r>
              <a:rPr lang="it-IT" sz="2400" dirty="0" smtClean="0"/>
              <a:t>sempre nuovi e </a:t>
            </a:r>
            <a:r>
              <a:rPr lang="it-IT" sz="2400" b="1" dirty="0" smtClean="0"/>
              <a:t>personalizzati</a:t>
            </a:r>
            <a:r>
              <a:rPr lang="it-IT" sz="2400" dirty="0" smtClean="0"/>
              <a:t>, far vivere esperienze, </a:t>
            </a:r>
            <a:r>
              <a:rPr lang="it-IT" sz="2400" b="1" dirty="0" smtClean="0"/>
              <a:t>relazioni 1 a 1</a:t>
            </a:r>
            <a:r>
              <a:rPr lang="it-IT" sz="2400" dirty="0" smtClean="0"/>
              <a:t>, lezioni </a:t>
            </a:r>
            <a:r>
              <a:rPr lang="it-IT" sz="2400" b="1" dirty="0" err="1" smtClean="0"/>
              <a:t>modultate</a:t>
            </a:r>
            <a:r>
              <a:rPr lang="it-IT" sz="2400" b="1" dirty="0" smtClean="0"/>
              <a:t>…</a:t>
            </a:r>
            <a:endParaRPr lang="it-IT" sz="2400" b="1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539552" y="3861048"/>
            <a:ext cx="7992888" cy="2862322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dirty="0" smtClean="0"/>
              <a:t>«…</a:t>
            </a:r>
            <a:r>
              <a:rPr lang="it-IT" b="1" dirty="0" smtClean="0"/>
              <a:t>nella </a:t>
            </a:r>
            <a:r>
              <a:rPr lang="it-IT" b="1" dirty="0"/>
              <a:t>stessa classe </a:t>
            </a:r>
            <a:r>
              <a:rPr lang="it-IT" dirty="0"/>
              <a:t>ci sono </a:t>
            </a:r>
            <a:r>
              <a:rPr lang="it-IT" u="sng" dirty="0"/>
              <a:t>ragazzi che in casa respirano fede </a:t>
            </a:r>
            <a:r>
              <a:rPr lang="it-IT" dirty="0"/>
              <a:t>e valori di tradizione cattolica, con altri che ne hanno appena </a:t>
            </a:r>
            <a:r>
              <a:rPr lang="it-IT" u="sng" dirty="0"/>
              <a:t>sentito</a:t>
            </a:r>
            <a:r>
              <a:rPr lang="it-IT" dirty="0"/>
              <a:t> parlare, e chi a 11 anni già manifesta </a:t>
            </a:r>
            <a:r>
              <a:rPr lang="it-IT" u="sng" dirty="0"/>
              <a:t>segni di insofferenza </a:t>
            </a:r>
            <a:r>
              <a:rPr lang="it-IT" dirty="0"/>
              <a:t>rispetto a qualsiasi cosa che tocchi la sfera della religione, </a:t>
            </a:r>
            <a:r>
              <a:rPr lang="it-IT" u="sng" dirty="0"/>
              <a:t>chi è attratto dalla filosofia orientale </a:t>
            </a:r>
            <a:r>
              <a:rPr lang="it-IT" dirty="0"/>
              <a:t>solo perché </a:t>
            </a:r>
            <a:r>
              <a:rPr lang="it-IT" u="sng" dirty="0"/>
              <a:t>legge manga</a:t>
            </a:r>
            <a:r>
              <a:rPr lang="it-IT" dirty="0"/>
              <a:t>, chi si disinteressa di tutto, </a:t>
            </a:r>
            <a:r>
              <a:rPr lang="it-IT" u="sng" dirty="0"/>
              <a:t>chi frequenta il catechismo e ci sta bene</a:t>
            </a:r>
            <a:r>
              <a:rPr lang="it-IT" dirty="0"/>
              <a:t>, chi ci va </a:t>
            </a:r>
            <a:r>
              <a:rPr lang="it-IT" u="sng" dirty="0"/>
              <a:t>per non essere diverso </a:t>
            </a:r>
            <a:r>
              <a:rPr lang="it-IT" dirty="0"/>
              <a:t>ma non vede l'ora finisca, </a:t>
            </a:r>
            <a:r>
              <a:rPr lang="it-IT" u="sng" dirty="0"/>
              <a:t>chi non sa neppure chi sia Maria</a:t>
            </a:r>
            <a:r>
              <a:rPr lang="it-IT" dirty="0"/>
              <a:t>, chi crede di vedere spiriti e angeli... L'insegnante di religione </a:t>
            </a:r>
            <a:r>
              <a:rPr lang="it-IT" b="1" u="sng" dirty="0"/>
              <a:t>deve modulare le sue lezioni ed attività</a:t>
            </a:r>
            <a:r>
              <a:rPr lang="it-IT" dirty="0"/>
              <a:t> sapendo che </a:t>
            </a:r>
            <a:r>
              <a:rPr lang="it-IT" b="1" u="sng" dirty="0"/>
              <a:t>verranno colte in modo molto diverso</a:t>
            </a:r>
            <a:r>
              <a:rPr lang="it-IT" dirty="0"/>
              <a:t> dai singoli alunni e senza dimenticare </a:t>
            </a:r>
            <a:r>
              <a:rPr lang="it-IT" b="1" u="sng" dirty="0"/>
              <a:t>che la fede è un dono di Dio, non qualcosa che può essere insegnato.</a:t>
            </a:r>
            <a:r>
              <a:rPr lang="it-IT" dirty="0"/>
              <a:t> E non vale solo per l'insegnante di </a:t>
            </a:r>
            <a:r>
              <a:rPr lang="it-IT" dirty="0" smtClean="0"/>
              <a:t>religione».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00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«DOVER DIMOSTRARE PIU’ DEGLI ALTRI»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6856" y="1600200"/>
            <a:ext cx="8229600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Suscitiamo interesse e domande, più </a:t>
            </a:r>
            <a:r>
              <a:rPr lang="it-IT" dirty="0"/>
              <a:t>che dare risposte </a:t>
            </a:r>
            <a:r>
              <a:rPr lang="it-IT" dirty="0" smtClean="0"/>
              <a:t>chiuse; </a:t>
            </a:r>
            <a:r>
              <a:rPr lang="it-IT" b="1" dirty="0" smtClean="0"/>
              <a:t>ci mettiamo costantemente in discussione</a:t>
            </a:r>
            <a:r>
              <a:rPr lang="it-IT" dirty="0" smtClean="0"/>
              <a:t>. L’intenzione </a:t>
            </a:r>
            <a:r>
              <a:rPr lang="it-IT" dirty="0"/>
              <a:t>che ci muove è </a:t>
            </a:r>
            <a:r>
              <a:rPr lang="it-IT" b="1" dirty="0"/>
              <a:t>FAR NASCERE IL DESIDERIO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23528" y="3861048"/>
            <a:ext cx="4572000" cy="1200329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lvl="0"/>
            <a:r>
              <a:rPr lang="it-IT" dirty="0"/>
              <a:t>Siamo amati perché </a:t>
            </a:r>
            <a:r>
              <a:rPr lang="it-IT" b="1" dirty="0"/>
              <a:t>continuiamo a stimolare rilanciare</a:t>
            </a:r>
            <a:r>
              <a:rPr lang="it-IT" dirty="0"/>
              <a:t>, nella didattica; </a:t>
            </a:r>
            <a:r>
              <a:rPr lang="it-IT" b="1" dirty="0"/>
              <a:t>a </a:t>
            </a:r>
            <a:r>
              <a:rPr lang="it-IT" b="1" dirty="0" err="1"/>
              <a:t>ri</a:t>
            </a:r>
            <a:r>
              <a:rPr lang="it-IT" b="1" dirty="0"/>
              <a:t>-immaginarci</a:t>
            </a:r>
            <a:r>
              <a:rPr lang="it-IT" dirty="0"/>
              <a:t> di fronte ai ragazzi. Siamo concentrati su di loro. Questa è la nostra forza e </a:t>
            </a:r>
            <a:r>
              <a:rPr lang="it-IT" dirty="0" smtClean="0"/>
              <a:t>capacità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 rot="580924">
            <a:off x="6009549" y="4597911"/>
            <a:ext cx="2799805" cy="36933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b="1" dirty="0"/>
              <a:t>Siamo i buoni per contratto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 rot="20900682">
            <a:off x="5508104" y="3810809"/>
            <a:ext cx="2391809" cy="36933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it-IT" dirty="0"/>
              <a:t>mi sento molto </a:t>
            </a:r>
            <a:r>
              <a:rPr lang="it-IT" b="1" dirty="0"/>
              <a:t>esposta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 rot="21426407">
            <a:off x="3275856" y="5129726"/>
            <a:ext cx="4026841" cy="64633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b="1" dirty="0"/>
              <a:t>Ma è usurante</a:t>
            </a:r>
            <a:r>
              <a:rPr lang="it-IT" dirty="0"/>
              <a:t>.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Fino </a:t>
            </a:r>
            <a:r>
              <a:rPr lang="it-IT" dirty="0"/>
              <a:t>a quando possiamo permettercelo? </a:t>
            </a:r>
          </a:p>
        </p:txBody>
      </p:sp>
      <p:sp>
        <p:nvSpPr>
          <p:cNvPr id="8" name="Rettangolo 7"/>
          <p:cNvSpPr/>
          <p:nvPr/>
        </p:nvSpPr>
        <p:spPr>
          <a:xfrm rot="565139">
            <a:off x="105560" y="5774803"/>
            <a:ext cx="4081023" cy="64633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dirty="0" smtClean="0"/>
              <a:t>… </a:t>
            </a:r>
            <a:r>
              <a:rPr lang="it-IT" b="1" dirty="0"/>
              <a:t>ma continuiamo </a:t>
            </a:r>
            <a:r>
              <a:rPr lang="it-IT" b="1" dirty="0" smtClean="0"/>
              <a:t>così, è </a:t>
            </a:r>
            <a:r>
              <a:rPr lang="it-IT" b="1" dirty="0"/>
              <a:t>il nostro </a:t>
            </a:r>
            <a:r>
              <a:rPr lang="it-IT" b="1" dirty="0" smtClean="0"/>
              <a:t>stile e </a:t>
            </a:r>
            <a:br>
              <a:rPr lang="it-IT" b="1" dirty="0" smtClean="0"/>
            </a:br>
            <a:r>
              <a:rPr lang="it-IT" b="1" dirty="0" smtClean="0"/>
              <a:t>la </a:t>
            </a:r>
            <a:r>
              <a:rPr lang="it-IT" b="1" dirty="0"/>
              <a:t>cifra del nostro insegnamento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682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59832" y="404664"/>
            <a:ext cx="3008313" cy="598388"/>
          </a:xfrm>
        </p:spPr>
        <p:txBody>
          <a:bodyPr/>
          <a:lstStyle/>
          <a:p>
            <a:r>
              <a:rPr lang="it-IT" dirty="0"/>
              <a:t>DOMANDE </a:t>
            </a:r>
            <a:r>
              <a:rPr lang="it-IT" dirty="0" smtClean="0"/>
              <a:t>17 </a:t>
            </a:r>
            <a:r>
              <a:rPr lang="it-IT" dirty="0"/>
              <a:t>→ </a:t>
            </a:r>
            <a:r>
              <a:rPr lang="it-IT" dirty="0" smtClean="0"/>
              <a:t>20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27584" y="4836293"/>
            <a:ext cx="7715200" cy="1545035"/>
          </a:xfrm>
        </p:spPr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it-IT" dirty="0"/>
              <a:t>I ragazzi si </a:t>
            </a:r>
            <a:r>
              <a:rPr lang="it-IT" b="1" u="sng" dirty="0"/>
              <a:t>pongono domande</a:t>
            </a:r>
            <a:r>
              <a:rPr lang="it-IT" dirty="0"/>
              <a:t> sul tema religioso–spirituale? Capti che ci sia </a:t>
            </a:r>
            <a:r>
              <a:rPr lang="it-IT" b="1" u="sng" dirty="0"/>
              <a:t>ricerca spirituale</a:t>
            </a:r>
            <a:r>
              <a:rPr lang="it-IT" dirty="0"/>
              <a:t> a scuola, da parte dei ragazzi?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Ti capita che </a:t>
            </a:r>
            <a:r>
              <a:rPr lang="it-IT" b="1" u="sng" dirty="0"/>
              <a:t>ti chiedano ragione della tua fede</a:t>
            </a:r>
            <a:r>
              <a:rPr lang="it-IT" dirty="0"/>
              <a:t> o il </a:t>
            </a:r>
            <a:r>
              <a:rPr lang="it-IT" b="1" u="sng" dirty="0"/>
              <a:t>tuo punto di vista</a:t>
            </a:r>
            <a:r>
              <a:rPr lang="it-IT" dirty="0"/>
              <a:t> su questioni </a:t>
            </a:r>
            <a:r>
              <a:rPr lang="it-IT" b="1" dirty="0"/>
              <a:t>etico-valoriali</a:t>
            </a:r>
            <a:r>
              <a:rPr lang="it-IT" dirty="0"/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dirty="0"/>
              <a:t>Ti fermano mai alla fine dell’ora </a:t>
            </a:r>
            <a:r>
              <a:rPr lang="it-IT" b="1" u="sng" dirty="0"/>
              <a:t>per parlarti? Ti scrivono? Si aspettano una parola da te</a:t>
            </a:r>
            <a:r>
              <a:rPr lang="it-IT" dirty="0"/>
              <a:t>? Ti portano contenuti forti a lezione?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b="1" u="sng" dirty="0"/>
              <a:t>Ti spiace di non essere il prof di tutti gli studenti</a:t>
            </a:r>
            <a:r>
              <a:rPr lang="it-IT" dirty="0"/>
              <a:t>? Di non avere tutti gli studenti in classe con te?</a:t>
            </a:r>
          </a:p>
          <a:p>
            <a:pPr marL="342900" indent="-342900">
              <a:buFont typeface="+mj-lt"/>
              <a:buAutoNum type="arabicPeriod"/>
            </a:pPr>
            <a:endParaRPr lang="it-IT" dirty="0"/>
          </a:p>
        </p:txBody>
      </p:sp>
      <p:pic>
        <p:nvPicPr>
          <p:cNvPr id="40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75" y="1054849"/>
            <a:ext cx="7882165" cy="374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30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«GIOVANI - RICERCA SPIRITUALE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855365"/>
            <a:ext cx="8568952" cy="4525963"/>
          </a:xfrm>
        </p:spPr>
        <p:txBody>
          <a:bodyPr>
            <a:noAutofit/>
          </a:bodyPr>
          <a:lstStyle/>
          <a:p>
            <a:pPr lvl="0"/>
            <a:r>
              <a:rPr lang="it-IT" sz="2400" dirty="0" smtClean="0"/>
              <a:t>Il </a:t>
            </a:r>
            <a:r>
              <a:rPr lang="it-IT" sz="2400" dirty="0"/>
              <a:t>mio ruolo non è riavvicinare alla fede, ma ai contenuti religiosi. E riconnetterli alla vita.  Siamo </a:t>
            </a:r>
            <a:r>
              <a:rPr lang="it-IT" sz="2400" b="1" dirty="0"/>
              <a:t>c</a:t>
            </a:r>
            <a:r>
              <a:rPr lang="it-IT" sz="2400" b="1" dirty="0" smtClean="0"/>
              <a:t>entrati </a:t>
            </a:r>
            <a:r>
              <a:rPr lang="it-IT" sz="2400" b="1" dirty="0"/>
              <a:t>sulla vita, più che sulla </a:t>
            </a:r>
            <a:r>
              <a:rPr lang="it-IT" sz="2400" b="1" dirty="0" smtClean="0"/>
              <a:t>conoscenza</a:t>
            </a:r>
          </a:p>
          <a:p>
            <a:r>
              <a:rPr lang="it-IT" sz="2400" dirty="0"/>
              <a:t>Alcune volte i ragazzi </a:t>
            </a:r>
            <a:r>
              <a:rPr lang="it-IT" sz="2400" dirty="0" smtClean="0"/>
              <a:t>si </a:t>
            </a:r>
            <a:r>
              <a:rPr lang="it-IT" sz="2400" dirty="0"/>
              <a:t>aspettano da noi che </a:t>
            </a:r>
            <a:r>
              <a:rPr lang="it-IT" sz="2400" dirty="0" smtClean="0"/>
              <a:t>si faccia </a:t>
            </a:r>
            <a:r>
              <a:rPr lang="it-IT" sz="2400" dirty="0"/>
              <a:t>catechismo, perché </a:t>
            </a:r>
            <a:r>
              <a:rPr lang="it-IT" sz="2400" b="1" dirty="0"/>
              <a:t>hanno tante domande e poche conoscenze </a:t>
            </a:r>
            <a:r>
              <a:rPr lang="it-IT" sz="2400" dirty="0"/>
              <a:t>e perché inizialmente sottovalutano il portato della nostra materia e tutte le sue implicazioni</a:t>
            </a:r>
            <a:r>
              <a:rPr lang="it-IT" sz="2400" dirty="0" smtClean="0"/>
              <a:t>.</a:t>
            </a:r>
          </a:p>
          <a:p>
            <a:pPr marL="0" lvl="0" indent="0">
              <a:buNone/>
            </a:pP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2411760" y="1412776"/>
            <a:ext cx="3944413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1"/>
            <a:r>
              <a:rPr lang="it-IT" b="1" dirty="0" smtClean="0"/>
              <a:t>C’ È GRANDE RICERCA SPIRITUALE 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611560" y="4725144"/>
            <a:ext cx="7920880" cy="1815882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sz="1600" dirty="0" smtClean="0"/>
              <a:t>«… i </a:t>
            </a:r>
            <a:r>
              <a:rPr lang="it-IT" sz="1600" dirty="0"/>
              <a:t>ragazzi dell'età di scuola secondaria di primo grado </a:t>
            </a:r>
            <a:r>
              <a:rPr lang="it-IT" sz="1600" b="1" dirty="0"/>
              <a:t>hanno la necessità di Discernere e Decidere </a:t>
            </a:r>
            <a:r>
              <a:rPr lang="it-IT" sz="1600" dirty="0"/>
              <a:t>e per questo hanno </a:t>
            </a:r>
            <a:r>
              <a:rPr lang="it-IT" sz="1600" b="1" dirty="0"/>
              <a:t>bisogno di chi li ascolta e di chi risponde alle tante domande di senso sulla vita e sul futuro nella società odierna (secolarizzata),</a:t>
            </a:r>
            <a:r>
              <a:rPr lang="it-IT" sz="1600" dirty="0"/>
              <a:t> in questa fase della </a:t>
            </a:r>
            <a:r>
              <a:rPr lang="it-IT" sz="1600" dirty="0" smtClean="0"/>
              <a:t>vita, </a:t>
            </a:r>
            <a:r>
              <a:rPr lang="it-IT" sz="1600" dirty="0"/>
              <a:t>che è l'età dei cambiamenti, personalmente </a:t>
            </a:r>
            <a:r>
              <a:rPr lang="it-IT" sz="1600" b="1" dirty="0"/>
              <a:t>noto grandi cambiamenti</a:t>
            </a:r>
            <a:r>
              <a:rPr lang="it-IT" sz="1600" dirty="0"/>
              <a:t> di uno stesso ragazzo dalla prima alla terza media, </a:t>
            </a:r>
            <a:r>
              <a:rPr lang="it-IT" sz="1600" b="1" dirty="0"/>
              <a:t>si lascia influenzare da diversi stimoli </a:t>
            </a:r>
            <a:r>
              <a:rPr lang="it-IT" sz="1600" dirty="0"/>
              <a:t>che vengono dall'esterno. Pertanto Il ruolo dell' IDR è prezioso </a:t>
            </a:r>
            <a:r>
              <a:rPr lang="it-IT" sz="1600" dirty="0" smtClean="0"/>
              <a:t>perché </a:t>
            </a:r>
            <a:r>
              <a:rPr lang="it-IT" sz="1600" b="1" dirty="0"/>
              <a:t>può guidare </a:t>
            </a:r>
            <a:r>
              <a:rPr lang="it-IT" sz="1600" dirty="0"/>
              <a:t>alcune scelte che molte volte potrebbero andare contro l'umanità, contro l'essere </a:t>
            </a:r>
            <a:r>
              <a:rPr lang="it-IT" sz="1600" dirty="0" smtClean="0"/>
              <a:t>Cristiano».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43297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«TI SCRIVONO? SI ASPETTANO UNA PAROLA DA TE?»</a:t>
            </a:r>
            <a:endParaRPr lang="it-IT" sz="2200" dirty="0"/>
          </a:p>
        </p:txBody>
      </p:sp>
      <p:sp>
        <p:nvSpPr>
          <p:cNvPr id="4" name="Rettangolo 3"/>
          <p:cNvSpPr/>
          <p:nvPr/>
        </p:nvSpPr>
        <p:spPr>
          <a:xfrm>
            <a:off x="4788024" y="1907540"/>
            <a:ext cx="2106282" cy="369332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/>
              <a:t>È una </a:t>
            </a:r>
            <a:r>
              <a:rPr lang="it-IT" b="1" u="sng" dirty="0"/>
              <a:t>sfida continua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404446" y="2588273"/>
            <a:ext cx="4511107" cy="64633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it-IT" b="1" dirty="0" smtClean="0"/>
              <a:t>Ci chiedono di essere </a:t>
            </a:r>
            <a:r>
              <a:rPr lang="it-IT" dirty="0" smtClean="0"/>
              <a:t>– e in parte già lo siamo,</a:t>
            </a:r>
            <a:br>
              <a:rPr lang="it-IT" dirty="0" smtClean="0"/>
            </a:br>
            <a:r>
              <a:rPr lang="it-IT" dirty="0" smtClean="0"/>
              <a:t>per molti di loro – </a:t>
            </a:r>
            <a:r>
              <a:rPr lang="it-IT" b="1" dirty="0" smtClean="0"/>
              <a:t>testimoni credibili</a:t>
            </a:r>
            <a:endParaRPr lang="it-IT" b="1" dirty="0"/>
          </a:p>
        </p:txBody>
      </p:sp>
      <p:sp>
        <p:nvSpPr>
          <p:cNvPr id="7" name="Rettangolo 6"/>
          <p:cNvSpPr/>
          <p:nvPr/>
        </p:nvSpPr>
        <p:spPr>
          <a:xfrm>
            <a:off x="216024" y="1700808"/>
            <a:ext cx="3923928" cy="1754326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it-IT" dirty="0"/>
              <a:t>Ci </a:t>
            </a:r>
            <a:r>
              <a:rPr lang="it-IT" b="1" dirty="0"/>
              <a:t>fanno molte domande</a:t>
            </a:r>
            <a:r>
              <a:rPr lang="it-IT" dirty="0"/>
              <a:t> sul </a:t>
            </a:r>
            <a:r>
              <a:rPr lang="it-IT" dirty="0" smtClean="0"/>
              <a:t>PERCHÉ SIAMO IDR </a:t>
            </a:r>
            <a:r>
              <a:rPr lang="it-IT" dirty="0"/>
              <a:t>(ad es. </a:t>
            </a:r>
            <a:r>
              <a:rPr lang="it-IT" dirty="0" smtClean="0"/>
              <a:t>che </a:t>
            </a:r>
            <a:r>
              <a:rPr lang="it-IT" dirty="0"/>
              <a:t>cosa ci abbia spinti ad esserlo; </a:t>
            </a:r>
            <a:r>
              <a:rPr lang="it-IT" b="1" dirty="0"/>
              <a:t>vogliono conoscere il nostro percorso</a:t>
            </a:r>
            <a:r>
              <a:rPr lang="it-IT" dirty="0"/>
              <a:t>; chiedono e portano contenuti </a:t>
            </a:r>
            <a:r>
              <a:rPr lang="it-IT" dirty="0" smtClean="0"/>
              <a:t>forti a lezione).  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 rot="20257157">
            <a:off x="-134142" y="1468594"/>
            <a:ext cx="1680650" cy="338554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16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Anche i colleghi</a:t>
            </a:r>
            <a:endParaRPr lang="it-IT" sz="16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21374" y="3717032"/>
            <a:ext cx="4572000" cy="923330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>
            <a:spAutoFit/>
          </a:bodyPr>
          <a:lstStyle/>
          <a:p>
            <a:pPr lvl="0" algn="ctr"/>
            <a:r>
              <a:rPr lang="it-IT" b="1" dirty="0"/>
              <a:t>sono stupiti dal vederci felici e gioiosi. 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E </a:t>
            </a:r>
            <a:r>
              <a:rPr lang="it-IT" b="1" dirty="0"/>
              <a:t>persone normali</a:t>
            </a:r>
            <a:r>
              <a:rPr lang="it-IT" dirty="0"/>
              <a:t>, </a:t>
            </a:r>
            <a:endParaRPr lang="it-IT" dirty="0" smtClean="0"/>
          </a:p>
          <a:p>
            <a:pPr lvl="0" algn="ctr"/>
            <a:r>
              <a:rPr lang="it-IT" dirty="0" smtClean="0"/>
              <a:t>che </a:t>
            </a:r>
            <a:r>
              <a:rPr lang="it-IT" b="1" dirty="0"/>
              <a:t>parlano il loro linguaggio</a:t>
            </a:r>
            <a:endParaRPr lang="it-IT" dirty="0"/>
          </a:p>
        </p:txBody>
      </p:sp>
      <p:cxnSp>
        <p:nvCxnSpPr>
          <p:cNvPr id="11" name="Connettore 7 10"/>
          <p:cNvCxnSpPr/>
          <p:nvPr/>
        </p:nvCxnSpPr>
        <p:spPr>
          <a:xfrm rot="10800000" flipV="1">
            <a:off x="216025" y="3573016"/>
            <a:ext cx="8699531" cy="1800200"/>
          </a:xfrm>
          <a:prstGeom prst="curvedConnector3">
            <a:avLst>
              <a:gd name="adj1" fmla="val 38035"/>
            </a:avLst>
          </a:prstGeom>
          <a:ln w="34925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5933942" y="4306163"/>
            <a:ext cx="2981614" cy="2308324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dirty="0"/>
              <a:t>Una ragazza, che </a:t>
            </a:r>
            <a:r>
              <a:rPr lang="it-IT" b="1" dirty="0"/>
              <a:t>non si avvale</a:t>
            </a:r>
            <a:r>
              <a:rPr lang="it-IT" dirty="0"/>
              <a:t> dell'ora di religione, a fine scuola mi ha scritto che </a:t>
            </a:r>
            <a:r>
              <a:rPr lang="it-IT" b="1" dirty="0"/>
              <a:t>non dimenticherà mai un abbraccio</a:t>
            </a:r>
            <a:r>
              <a:rPr lang="it-IT" dirty="0"/>
              <a:t> che lei mi aveva chiesto e io avevo </a:t>
            </a:r>
            <a:r>
              <a:rPr lang="it-IT" b="1" dirty="0"/>
              <a:t>dato senza domandare altro</a:t>
            </a:r>
            <a:r>
              <a:rPr lang="it-IT" dirty="0"/>
              <a:t>. </a:t>
            </a:r>
            <a:r>
              <a:rPr lang="it-IT" b="1" u="sng" dirty="0"/>
              <a:t>Esserci alle volte anche senza capire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721301" y="5661248"/>
            <a:ext cx="4714795" cy="646331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it-IT" b="1" dirty="0"/>
              <a:t>A noi piace lavorare con il nostro resto di Israele</a:t>
            </a:r>
            <a:r>
              <a:rPr lang="it-IT" dirty="0"/>
              <a:t> ma </a:t>
            </a:r>
            <a:r>
              <a:rPr lang="it-IT" b="1" u="sng" dirty="0"/>
              <a:t>ci piacerebbe davvero stare </a:t>
            </a:r>
            <a:r>
              <a:rPr lang="it-IT" b="1" u="sng" dirty="0" smtClean="0"/>
              <a:t>con </a:t>
            </a:r>
            <a:r>
              <a:rPr lang="it-IT" b="1" u="sng" dirty="0"/>
              <a:t>tutti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6706618" y="3810526"/>
            <a:ext cx="1897830" cy="338554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16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NON AVVALENTISI</a:t>
            </a:r>
            <a:endParaRPr lang="it-IT" sz="16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57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59832" y="404664"/>
            <a:ext cx="3008313" cy="598388"/>
          </a:xfrm>
        </p:spPr>
        <p:txBody>
          <a:bodyPr/>
          <a:lstStyle/>
          <a:p>
            <a:r>
              <a:rPr lang="it-IT" dirty="0"/>
              <a:t>DOMANDE </a:t>
            </a:r>
            <a:r>
              <a:rPr lang="it-IT" dirty="0" smtClean="0"/>
              <a:t>21 </a:t>
            </a:r>
            <a:r>
              <a:rPr lang="it-IT" dirty="0"/>
              <a:t>→ </a:t>
            </a:r>
            <a:r>
              <a:rPr lang="it-IT" dirty="0" smtClean="0"/>
              <a:t>24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83568" y="4980309"/>
            <a:ext cx="7715200" cy="1545035"/>
          </a:xfrm>
        </p:spPr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it-IT" b="1" u="sng" dirty="0"/>
              <a:t>I </a:t>
            </a:r>
            <a:r>
              <a:rPr lang="it-IT" sz="1600" b="1" u="sng" dirty="0"/>
              <a:t>colleghi</a:t>
            </a:r>
            <a:r>
              <a:rPr lang="it-IT" sz="1600" dirty="0"/>
              <a:t> ti colgono come un’</a:t>
            </a:r>
            <a:r>
              <a:rPr lang="it-IT" sz="1600" b="1" u="sng" dirty="0"/>
              <a:t>opportunità</a:t>
            </a:r>
            <a:r>
              <a:rPr lang="it-IT" sz="1600" dirty="0"/>
              <a:t>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I colleghi </a:t>
            </a:r>
            <a:r>
              <a:rPr lang="it-IT" sz="1600" b="1" u="sng" dirty="0"/>
              <a:t>accettano la tua materia</a:t>
            </a:r>
            <a:r>
              <a:rPr lang="it-IT" sz="1600" dirty="0"/>
              <a:t> a scuola?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/>
              <a:t>Quanto </a:t>
            </a:r>
            <a:r>
              <a:rPr lang="it-IT" sz="1600" b="1" u="sng" dirty="0"/>
              <a:t>la fede</a:t>
            </a:r>
            <a:r>
              <a:rPr lang="it-IT" sz="1600" dirty="0"/>
              <a:t> ti sostiene nel tuo lavoro?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b="1" u="sng" dirty="0"/>
              <a:t>Mentre insegni</a:t>
            </a:r>
            <a:r>
              <a:rPr lang="it-IT" sz="1600" dirty="0"/>
              <a:t> cresce la tua </a:t>
            </a:r>
            <a:r>
              <a:rPr lang="it-IT" sz="1600" b="1" u="sng" dirty="0"/>
              <a:t>fede/cogli segni positivi</a:t>
            </a:r>
            <a:r>
              <a:rPr lang="it-IT" sz="1600" dirty="0"/>
              <a:t>/scopri cose nuove per te?</a:t>
            </a:r>
          </a:p>
          <a:p>
            <a:pPr marL="342900" indent="-342900">
              <a:buFont typeface="+mj-lt"/>
              <a:buAutoNum type="arabicPeriod"/>
            </a:pPr>
            <a:endParaRPr lang="it-IT" dirty="0"/>
          </a:p>
        </p:txBody>
      </p:sp>
      <p:pic>
        <p:nvPicPr>
          <p:cNvPr id="307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64" y="1057671"/>
            <a:ext cx="7558344" cy="395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68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/>
              <a:t>«NON RAGIONIAMO PER CATEGORIE, </a:t>
            </a:r>
            <a:br>
              <a:rPr lang="it-IT" sz="2200" dirty="0"/>
            </a:br>
            <a:r>
              <a:rPr lang="it-IT" sz="2200" dirty="0"/>
              <a:t>SIAMO PERCEPITI DIVERSI DAGLI ALTRI INSEGNANTI»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Siamo </a:t>
            </a:r>
            <a:r>
              <a:rPr lang="it-IT" b="1" dirty="0"/>
              <a:t>percepiti diversi dagli altri insegnanti, capaci di ascoltare i ragazzi e metterci al loro fianco per realizzare insieme qualcosa di significativo.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971600" y="3789040"/>
            <a:ext cx="7272808" cy="2800767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sz="2200" dirty="0" smtClean="0"/>
              <a:t>«Una </a:t>
            </a:r>
            <a:r>
              <a:rPr lang="it-IT" sz="2200" dirty="0"/>
              <a:t>classe terza, quindi una classe in uscita, covava il </a:t>
            </a:r>
            <a:r>
              <a:rPr lang="it-IT" sz="2200" b="1" dirty="0"/>
              <a:t>desiderio</a:t>
            </a:r>
            <a:r>
              <a:rPr lang="it-IT" sz="2200" dirty="0"/>
              <a:t> di fondare un giornalino "ecologista" per la scuola; </a:t>
            </a:r>
            <a:r>
              <a:rPr lang="it-IT" sz="2200" b="1" dirty="0">
                <a:solidFill>
                  <a:schemeClr val="accent2">
                    <a:lumMod val="75000"/>
                  </a:schemeClr>
                </a:solidFill>
              </a:rPr>
              <a:t>hanno chiesto a me di aiutarli a realizzare questo proposito, convinti che nessun altro docente</a:t>
            </a:r>
            <a:r>
              <a:rPr lang="it-IT" sz="2200" dirty="0"/>
              <a:t>, soprattutto </a:t>
            </a:r>
            <a:r>
              <a:rPr lang="it-IT" sz="2200" b="1" u="sng" dirty="0"/>
              <a:t>nell'</a:t>
            </a:r>
            <a:r>
              <a:rPr lang="it-IT" sz="2200" b="1" u="sng" dirty="0">
                <a:solidFill>
                  <a:schemeClr val="accent2">
                    <a:lumMod val="75000"/>
                  </a:schemeClr>
                </a:solidFill>
              </a:rPr>
              <a:t>indaffaratissimo</a:t>
            </a:r>
            <a:r>
              <a:rPr lang="it-IT" sz="2200" b="1" u="sng" dirty="0"/>
              <a:t> anno dell'esame</a:t>
            </a:r>
            <a:r>
              <a:rPr lang="it-IT" sz="2200" dirty="0"/>
              <a:t> del ciclo finale</a:t>
            </a:r>
            <a:r>
              <a:rPr lang="it-IT" sz="2200" b="1" dirty="0"/>
              <a:t>, </a:t>
            </a:r>
            <a:r>
              <a:rPr lang="it-IT" sz="2200" b="1" u="sng" dirty="0">
                <a:solidFill>
                  <a:schemeClr val="accent2">
                    <a:lumMod val="75000"/>
                  </a:schemeClr>
                </a:solidFill>
              </a:rPr>
              <a:t>li avrebbe ascoltati</a:t>
            </a:r>
            <a:r>
              <a:rPr lang="it-IT" sz="22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it-IT" sz="2200" b="1" dirty="0">
                <a:solidFill>
                  <a:schemeClr val="accent2">
                    <a:lumMod val="75000"/>
                  </a:schemeClr>
                </a:solidFill>
              </a:rPr>
              <a:t>Oggi il giornalino esiste</a:t>
            </a:r>
            <a:r>
              <a:rPr lang="it-IT" sz="2200" dirty="0"/>
              <a:t>, è il giornalino delle classi terze medie e, a fine anno, avviene il passaggio di testimone dalle classi terze in uscita alle future classi </a:t>
            </a:r>
            <a:r>
              <a:rPr lang="it-IT" sz="2200" dirty="0" smtClean="0"/>
              <a:t>terze»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16698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«SIAMO RICONOSCIUTI? COSA CHIEDIAMO»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395536" y="1556792"/>
            <a:ext cx="4572000" cy="2308324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lvl="0"/>
            <a:r>
              <a:rPr lang="it-IT" b="1" dirty="0"/>
              <a:t>Siamo riconosciuti nelle competenze, valori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e </a:t>
            </a:r>
            <a:r>
              <a:rPr lang="it-IT" b="1" dirty="0"/>
              <a:t>nel saper fare anche altro</a:t>
            </a:r>
            <a:r>
              <a:rPr lang="it-IT" dirty="0"/>
              <a:t>. </a:t>
            </a:r>
            <a:r>
              <a:rPr lang="it-IT" u="sng" dirty="0"/>
              <a:t>Una conquista </a:t>
            </a:r>
            <a:r>
              <a:rPr lang="it-IT" dirty="0"/>
              <a:t>costruita negli anni </a:t>
            </a:r>
            <a:r>
              <a:rPr lang="it-IT" dirty="0" smtClean="0"/>
              <a:t>. </a:t>
            </a:r>
            <a:r>
              <a:rPr lang="it-IT" b="1" dirty="0" smtClean="0"/>
              <a:t>Riconosciuti nel ruolo anche quando non lo siamo </a:t>
            </a:r>
            <a:r>
              <a:rPr lang="it-IT" dirty="0" smtClean="0"/>
              <a:t>(</a:t>
            </a:r>
            <a:r>
              <a:rPr lang="it-IT" i="1" dirty="0" smtClean="0"/>
              <a:t>Pensavo che fossi di ruolo. Che cosa vuol dire, che sei precaria. Ma per voi di religione come funziona? Che siamo precari a vita, funziona così. Quando lo hai fatto tu l’ultimo concorso?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5148064" y="1555836"/>
            <a:ext cx="3779912" cy="4801314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dirty="0"/>
              <a:t>Nella Chiesa </a:t>
            </a:r>
            <a:r>
              <a:rPr lang="it-IT" b="1" dirty="0"/>
              <a:t>si dovrebbero ascoltare </a:t>
            </a:r>
            <a:r>
              <a:rPr lang="it-IT" dirty="0"/>
              <a:t>le/i tante/i </a:t>
            </a:r>
            <a:r>
              <a:rPr lang="it-IT" b="1" dirty="0"/>
              <a:t>insegnanti di religione</a:t>
            </a:r>
            <a:r>
              <a:rPr lang="it-IT" dirty="0"/>
              <a:t> che </a:t>
            </a:r>
            <a:r>
              <a:rPr lang="it-IT" b="1" u="sng" dirty="0"/>
              <a:t>reclamano un cambiamento dell'impostazione</a:t>
            </a:r>
            <a:r>
              <a:rPr lang="it-IT" dirty="0"/>
              <a:t> di questo insegnamento. I vescovi non ci ascoltano: </a:t>
            </a:r>
            <a:r>
              <a:rPr lang="it-IT" b="1" u="sng" dirty="0"/>
              <a:t>sono paghi dell'alta percentuale complessiva di chi si avvale e incuranti del fatto che, almeno alle superiori, al Nord e nelle grandi città, il numero diminuisce costantemente</a:t>
            </a:r>
            <a:r>
              <a:rPr lang="it-IT" dirty="0"/>
              <a:t> e che, </a:t>
            </a:r>
            <a:r>
              <a:rPr lang="it-IT" b="1" dirty="0"/>
              <a:t>un gran numero di ragazze e ragazzi sono </a:t>
            </a:r>
            <a:r>
              <a:rPr lang="it-IT" b="1" u="sng" dirty="0"/>
              <a:t>privati di un momento fondamentale di confronto sul fatto religioso</a:t>
            </a:r>
            <a:r>
              <a:rPr lang="it-IT" dirty="0"/>
              <a:t>. L'IRC avrebbe bisogno di una </a:t>
            </a:r>
            <a:r>
              <a:rPr lang="it-IT" b="1" dirty="0"/>
              <a:t>radicale </a:t>
            </a:r>
            <a:r>
              <a:rPr lang="it-IT" b="1" dirty="0" smtClean="0"/>
              <a:t>riforma </a:t>
            </a:r>
            <a:r>
              <a:rPr lang="it-IT" dirty="0"/>
              <a:t>e diventare un insegnamento </a:t>
            </a:r>
            <a:r>
              <a:rPr lang="it-IT" dirty="0" smtClean="0"/>
              <a:t>obbligatorio.</a:t>
            </a:r>
            <a:endParaRPr lang="it-IT" dirty="0"/>
          </a:p>
        </p:txBody>
      </p:sp>
      <p:pic>
        <p:nvPicPr>
          <p:cNvPr id="8" name="Picture 2" descr="C:\Users\PC\Desktop\video baganzola\coltivare e custodire diamoci una mano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46" y="4077072"/>
            <a:ext cx="397287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50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«SIAMO RICONOSCIUTI? COSA CHIEDIAMO»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395536" y="1556792"/>
            <a:ext cx="4572000" cy="2308324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lvl="0"/>
            <a:r>
              <a:rPr lang="it-IT" b="1" dirty="0"/>
              <a:t>Siamo riconosciuti nelle competenze, valori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e </a:t>
            </a:r>
            <a:r>
              <a:rPr lang="it-IT" b="1" dirty="0"/>
              <a:t>nel saper fare anche altro</a:t>
            </a:r>
            <a:r>
              <a:rPr lang="it-IT" dirty="0"/>
              <a:t>. </a:t>
            </a:r>
            <a:r>
              <a:rPr lang="it-IT" u="sng" dirty="0"/>
              <a:t>Una conquista </a:t>
            </a:r>
            <a:r>
              <a:rPr lang="it-IT" dirty="0"/>
              <a:t>costruita negli anni </a:t>
            </a:r>
            <a:r>
              <a:rPr lang="it-IT" dirty="0" smtClean="0"/>
              <a:t>. </a:t>
            </a:r>
            <a:r>
              <a:rPr lang="it-IT" b="1" dirty="0" smtClean="0"/>
              <a:t>Riconosciuti nel ruolo anche quando non lo siamo </a:t>
            </a:r>
            <a:r>
              <a:rPr lang="it-IT" dirty="0" smtClean="0"/>
              <a:t>(</a:t>
            </a:r>
            <a:r>
              <a:rPr lang="it-IT" i="1" dirty="0" smtClean="0"/>
              <a:t>Pensavo che fossi di ruolo. Che cosa vuol dire, che sei precaria. Ma per voi di religione come funziona? Che siamo precari a vita, funziona così. Quando lo hai fatto tu l’ultimo concorso?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5148064" y="1555836"/>
            <a:ext cx="3779912" cy="4801314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it-IT" dirty="0"/>
              <a:t>Nella Chiesa </a:t>
            </a:r>
            <a:r>
              <a:rPr lang="it-IT" b="1" dirty="0"/>
              <a:t>si dovrebbero ascoltare </a:t>
            </a:r>
            <a:r>
              <a:rPr lang="it-IT" dirty="0"/>
              <a:t>le/i tante/i </a:t>
            </a:r>
            <a:r>
              <a:rPr lang="it-IT" b="1" dirty="0"/>
              <a:t>insegnanti di religione</a:t>
            </a:r>
            <a:r>
              <a:rPr lang="it-IT" dirty="0"/>
              <a:t> che </a:t>
            </a:r>
            <a:r>
              <a:rPr lang="it-IT" b="1" u="sng" dirty="0"/>
              <a:t>reclamano un cambiamento dell'impostazione</a:t>
            </a:r>
            <a:r>
              <a:rPr lang="it-IT" dirty="0"/>
              <a:t> di questo insegnamento. I vescovi non ci ascoltano: </a:t>
            </a:r>
            <a:r>
              <a:rPr lang="it-IT" b="1" u="sng" dirty="0"/>
              <a:t>sono paghi dell'alta percentuale complessiva di chi si avvale e incuranti del fatto che, almeno alle superiori, al Nord e nelle grandi città, il numero diminuisce costantemente</a:t>
            </a:r>
            <a:r>
              <a:rPr lang="it-IT" dirty="0"/>
              <a:t> e che, </a:t>
            </a:r>
            <a:r>
              <a:rPr lang="it-IT" b="1" dirty="0"/>
              <a:t>un gran numero di ragazze e ragazzi sono </a:t>
            </a:r>
            <a:r>
              <a:rPr lang="it-IT" b="1" u="sng" dirty="0"/>
              <a:t>privati di un momento fondamentale di confronto sul fatto religioso</a:t>
            </a:r>
            <a:r>
              <a:rPr lang="it-IT" dirty="0"/>
              <a:t>. L'IRC avrebbe bisogno di una </a:t>
            </a:r>
            <a:r>
              <a:rPr lang="it-IT" b="1" dirty="0"/>
              <a:t>radicale </a:t>
            </a:r>
            <a:r>
              <a:rPr lang="it-IT" b="1" dirty="0" smtClean="0"/>
              <a:t>riforma </a:t>
            </a:r>
            <a:r>
              <a:rPr lang="it-IT" dirty="0"/>
              <a:t>e diventare un insegnamento </a:t>
            </a:r>
            <a:r>
              <a:rPr lang="it-IT" dirty="0" smtClean="0"/>
              <a:t>obbligatorio.</a:t>
            </a:r>
            <a:endParaRPr lang="it-IT" dirty="0"/>
          </a:p>
        </p:txBody>
      </p:sp>
      <p:pic>
        <p:nvPicPr>
          <p:cNvPr id="8" name="Picture 2" descr="C:\Users\PC\Desktop\video baganzola\coltivare e custodire diamoci una mano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46" y="4077072"/>
            <a:ext cx="397287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8"/>
          <p:cNvSpPr/>
          <p:nvPr/>
        </p:nvSpPr>
        <p:spPr>
          <a:xfrm rot="20357187">
            <a:off x="135843" y="4338298"/>
            <a:ext cx="2245060" cy="584775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16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GRAZIE DELL’ASCOLTO!</a:t>
            </a:r>
          </a:p>
          <a:p>
            <a:pPr algn="ctr"/>
            <a:r>
              <a:rPr lang="it-IT" sz="16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Equipe Sinodale IDR</a:t>
            </a:r>
            <a:endParaRPr lang="it-IT" sz="16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297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1</a:t>
            </a:r>
            <a:r>
              <a:rPr lang="it-IT" dirty="0">
                <a:solidFill>
                  <a:srgbClr val="FF0000"/>
                </a:solidFill>
              </a:rPr>
              <a:t>. </a:t>
            </a:r>
            <a:r>
              <a:rPr lang="it-IT" b="1" u="sng" dirty="0">
                <a:solidFill>
                  <a:srgbClr val="FF0000"/>
                </a:solidFill>
              </a:rPr>
              <a:t>RACCOGLIERE PUNTI DI VISTA </a:t>
            </a:r>
            <a:r>
              <a:rPr lang="it-IT" dirty="0" smtClean="0">
                <a:solidFill>
                  <a:srgbClr val="FF0000"/>
                </a:solidFill>
              </a:rPr>
              <a:t>E </a:t>
            </a:r>
            <a:r>
              <a:rPr lang="it-IT" b="1" dirty="0" smtClean="0">
                <a:solidFill>
                  <a:srgbClr val="FF0000"/>
                </a:solidFill>
              </a:rPr>
              <a:t>AVERE </a:t>
            </a:r>
            <a:r>
              <a:rPr lang="it-IT" b="1" dirty="0">
                <a:solidFill>
                  <a:srgbClr val="FF0000"/>
                </a:solidFill>
              </a:rPr>
              <a:t>MAGGIORI </a:t>
            </a:r>
            <a:r>
              <a:rPr lang="it-IT" b="1" dirty="0" smtClean="0">
                <a:solidFill>
                  <a:srgbClr val="FF0000"/>
                </a:solidFill>
              </a:rPr>
              <a:t>DATI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2. </a:t>
            </a:r>
            <a:r>
              <a:rPr lang="it-IT" b="1" u="sng" dirty="0"/>
              <a:t>FERMARCI A RIFLETTERE </a:t>
            </a:r>
            <a:r>
              <a:rPr lang="it-IT" dirty="0"/>
              <a:t>su: 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/>
              <a:t>                         </a:t>
            </a:r>
            <a:r>
              <a:rPr lang="it-IT" dirty="0"/>
              <a:t>- la nostra </a:t>
            </a:r>
            <a:r>
              <a:rPr lang="it-IT" b="1" u="sng" dirty="0"/>
              <a:t>identità </a:t>
            </a:r>
            <a:r>
              <a:rPr lang="it-IT" dirty="0"/>
              <a:t>come</a:t>
            </a:r>
            <a:r>
              <a:rPr lang="it-IT" b="1" dirty="0"/>
              <a:t> </a:t>
            </a:r>
            <a:r>
              <a:rPr lang="it-IT" b="1" dirty="0" err="1"/>
              <a:t>IdR</a:t>
            </a:r>
            <a:r>
              <a:rPr lang="it-IT" b="1" dirty="0"/>
              <a:t>, </a:t>
            </a:r>
            <a:br>
              <a:rPr lang="it-IT" b="1" dirty="0"/>
            </a:br>
            <a:r>
              <a:rPr lang="it-IT" b="1" dirty="0"/>
              <a:t>                         - il nostro lavoro </a:t>
            </a:r>
          </a:p>
          <a:p>
            <a:pPr marL="0" indent="0">
              <a:buNone/>
            </a:pPr>
            <a:r>
              <a:rPr lang="it-IT" b="1" dirty="0"/>
              <a:t>                         - le relazioni </a:t>
            </a:r>
            <a:r>
              <a:rPr lang="it-IT" dirty="0"/>
              <a:t>che intrecciamo quotidianamente </a:t>
            </a:r>
          </a:p>
          <a:p>
            <a:pPr marL="0" indent="0">
              <a:buNone/>
            </a:pPr>
            <a:r>
              <a:rPr lang="it-IT" b="1" dirty="0"/>
              <a:t>                         - </a:t>
            </a:r>
            <a:r>
              <a:rPr lang="it-IT" b="1" u="sng" dirty="0"/>
              <a:t>la percezione</a:t>
            </a:r>
            <a:r>
              <a:rPr lang="it-IT" b="1" dirty="0"/>
              <a:t> </a:t>
            </a:r>
            <a:r>
              <a:rPr lang="it-IT" dirty="0"/>
              <a:t>che abbiamo in merito al 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/>
              <a:t>                            “</a:t>
            </a:r>
            <a:r>
              <a:rPr lang="it-IT" b="1" u="sng" dirty="0"/>
              <a:t>sentire” dei nostri alunni</a:t>
            </a:r>
            <a:r>
              <a:rPr lang="it-IT" b="1" dirty="0"/>
              <a:t> </a:t>
            </a:r>
            <a:r>
              <a:rPr lang="it-IT" dirty="0"/>
              <a:t>in merito alla </a:t>
            </a:r>
            <a:r>
              <a:rPr lang="it-IT" b="1" u="sng" dirty="0"/>
              <a:t>materia</a:t>
            </a:r>
            <a:r>
              <a:rPr lang="it-IT" b="1" dirty="0"/>
              <a:t>, </a:t>
            </a:r>
            <a:br>
              <a:rPr lang="it-IT" b="1" dirty="0"/>
            </a:br>
            <a:r>
              <a:rPr lang="it-IT" b="1" dirty="0"/>
              <a:t>                            ai </a:t>
            </a:r>
            <a:r>
              <a:rPr lang="it-IT" b="1" u="sng" dirty="0"/>
              <a:t>contenuti di fede</a:t>
            </a:r>
            <a:r>
              <a:rPr lang="it-IT" b="1" dirty="0"/>
              <a:t>, all’idea che  hanno di </a:t>
            </a:r>
            <a:r>
              <a:rPr lang="it-IT" b="1" u="sng" dirty="0" smtClean="0"/>
              <a:t>Chiesa</a:t>
            </a:r>
          </a:p>
          <a:p>
            <a:pPr marL="0" indent="0">
              <a:buNone/>
            </a:pPr>
            <a:endParaRPr lang="it-IT" b="1" u="sng" dirty="0"/>
          </a:p>
          <a:p>
            <a:pPr marL="0" indent="0">
              <a:buNone/>
            </a:pPr>
            <a:r>
              <a:rPr lang="it-IT" dirty="0" smtClean="0"/>
              <a:t>3. </a:t>
            </a:r>
            <a:r>
              <a:rPr lang="it-IT" dirty="0"/>
              <a:t>A</a:t>
            </a:r>
            <a:r>
              <a:rPr lang="it-IT" dirty="0" smtClean="0"/>
              <a:t>scoltare</a:t>
            </a:r>
            <a:r>
              <a:rPr lang="it-IT" dirty="0"/>
              <a:t>, accogliere </a:t>
            </a:r>
            <a:r>
              <a:rPr lang="it-IT" u="sng" dirty="0"/>
              <a:t>e </a:t>
            </a:r>
            <a:r>
              <a:rPr lang="it-IT" b="1" u="sng" dirty="0" smtClean="0"/>
              <a:t>RIPORTARE FEDELMENTE</a:t>
            </a:r>
            <a:r>
              <a:rPr lang="it-IT" b="1" dirty="0" smtClean="0"/>
              <a:t>: </a:t>
            </a:r>
            <a:br>
              <a:rPr lang="it-IT" b="1" dirty="0" smtClean="0"/>
            </a:br>
            <a:r>
              <a:rPr lang="it-IT" b="1" dirty="0" smtClean="0"/>
              <a:t>                   - Idea </a:t>
            </a:r>
            <a:r>
              <a:rPr lang="it-IT" b="1" dirty="0"/>
              <a:t>di </a:t>
            </a:r>
            <a:r>
              <a:rPr lang="it-IT" b="1" dirty="0" smtClean="0"/>
              <a:t>Chiesa </a:t>
            </a:r>
            <a:br>
              <a:rPr lang="it-IT" b="1" dirty="0" smtClean="0"/>
            </a:br>
            <a:r>
              <a:rPr lang="it-IT" b="1" dirty="0" smtClean="0"/>
              <a:t>                   -  ESSERE COMPAGNI DI VIAGGIO </a:t>
            </a:r>
            <a:r>
              <a:rPr lang="it-IT" dirty="0" smtClean="0"/>
              <a:t>dei </a:t>
            </a:r>
            <a:r>
              <a:rPr lang="it-IT" dirty="0"/>
              <a:t>nostri giovani?</a:t>
            </a:r>
            <a:r>
              <a:rPr lang="it-IT" b="1" dirty="0"/>
              <a:t>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                   -  </a:t>
            </a:r>
            <a:r>
              <a:rPr lang="it-IT" dirty="0" smtClean="0"/>
              <a:t>Indicazioni</a:t>
            </a:r>
            <a:r>
              <a:rPr lang="it-IT" dirty="0"/>
              <a:t>, suggestioni e</a:t>
            </a:r>
            <a:r>
              <a:rPr lang="it-IT" b="1" dirty="0"/>
              <a:t> "gemiti dello Spirito" </a:t>
            </a:r>
            <a:r>
              <a:rPr lang="it-IT" dirty="0" smtClean="0"/>
              <a:t>che emergono </a:t>
            </a:r>
            <a:br>
              <a:rPr lang="it-IT" dirty="0" smtClean="0"/>
            </a:br>
            <a:r>
              <a:rPr lang="it-IT" dirty="0" smtClean="0"/>
              <a:t>                      dal </a:t>
            </a:r>
            <a:r>
              <a:rPr lang="it-IT" dirty="0"/>
              <a:t>mondo </a:t>
            </a:r>
            <a:r>
              <a:rPr lang="it-IT" dirty="0" smtClean="0"/>
              <a:t>Scuola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469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IDR</a:t>
            </a:r>
            <a:r>
              <a:rPr lang="it-IT" dirty="0"/>
              <a:t>, MANDAMI LA POSIZIONE</a:t>
            </a:r>
            <a:r>
              <a:rPr lang="it-IT" dirty="0" smtClean="0"/>
              <a:t>!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Lavori di gruppo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93482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99392"/>
            <a:ext cx="8229600" cy="1143000"/>
          </a:xfrm>
        </p:spPr>
        <p:txBody>
          <a:bodyPr/>
          <a:lstStyle/>
          <a:p>
            <a:r>
              <a:rPr lang="it-IT" dirty="0" smtClean="0"/>
              <a:t>INDICAZIONI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4006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200" b="1" u="sng" dirty="0" smtClean="0"/>
              <a:t>BREVE CONFRONTO </a:t>
            </a:r>
            <a:r>
              <a:rPr lang="it-IT" sz="2200" dirty="0" smtClean="0"/>
              <a:t>sugli aspetti emersi durante la mattinata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 b="1" u="sng" cap="all" dirty="0" smtClean="0"/>
              <a:t>Realizzare</a:t>
            </a:r>
            <a:r>
              <a:rPr lang="it-IT" sz="2200" b="1" u="sng" dirty="0" smtClean="0"/>
              <a:t> </a:t>
            </a:r>
            <a:r>
              <a:rPr lang="it-IT" sz="2200" b="1" dirty="0"/>
              <a:t>su un cartellone </a:t>
            </a:r>
            <a:r>
              <a:rPr lang="it-IT" sz="2200" dirty="0"/>
              <a:t>con </a:t>
            </a:r>
            <a:r>
              <a:rPr lang="it-IT" sz="2200" b="1" dirty="0"/>
              <a:t>tecniche e materiali liberi </a:t>
            </a:r>
            <a:r>
              <a:rPr lang="it-IT" sz="2200" b="1" dirty="0" smtClean="0"/>
              <a:t/>
            </a:r>
            <a:br>
              <a:rPr lang="it-IT" sz="2200" b="1" dirty="0" smtClean="0"/>
            </a:br>
            <a:r>
              <a:rPr lang="it-IT" sz="2200" b="1" u="sng" cap="all" dirty="0" smtClean="0"/>
              <a:t>una </a:t>
            </a:r>
            <a:r>
              <a:rPr lang="it-IT" sz="2200" b="1" u="sng" cap="all" dirty="0"/>
              <a:t>mappa</a:t>
            </a:r>
            <a:r>
              <a:rPr lang="it-IT" sz="2200" u="sng" dirty="0"/>
              <a:t> </a:t>
            </a:r>
            <a:r>
              <a:rPr lang="it-IT" sz="2200" b="1" dirty="0"/>
              <a:t>che</a:t>
            </a:r>
            <a:r>
              <a:rPr lang="it-IT" sz="2200" b="1" dirty="0">
                <a:solidFill>
                  <a:srgbClr val="FF0000"/>
                </a:solidFill>
              </a:rPr>
              <a:t> individui la "posizione" dell'</a:t>
            </a:r>
            <a:r>
              <a:rPr lang="it-IT" sz="2200" b="1" dirty="0" err="1">
                <a:solidFill>
                  <a:srgbClr val="FF0000"/>
                </a:solidFill>
              </a:rPr>
              <a:t>Idr</a:t>
            </a:r>
            <a:r>
              <a:rPr lang="it-IT" sz="2200" b="1" dirty="0">
                <a:solidFill>
                  <a:srgbClr val="FF0000"/>
                </a:solidFill>
              </a:rPr>
              <a:t> tra i vari confini in cui si </a:t>
            </a:r>
            <a:r>
              <a:rPr lang="it-IT" sz="2200" b="1" dirty="0" smtClean="0">
                <a:solidFill>
                  <a:srgbClr val="FF0000"/>
                </a:solidFill>
              </a:rPr>
              <a:t>muove.</a:t>
            </a: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000" i="1" dirty="0" smtClean="0"/>
              <a:t>Ad es</a:t>
            </a:r>
            <a:r>
              <a:rPr lang="it-IT" sz="2000" dirty="0" smtClean="0"/>
              <a:t>., </a:t>
            </a:r>
            <a:r>
              <a:rPr lang="it-IT" sz="2000" dirty="0"/>
              <a:t>se un gruppo vedrà soprattutto la solitudine potrà rappresentare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l'</a:t>
            </a:r>
            <a:r>
              <a:rPr lang="it-IT" sz="2000" dirty="0" err="1" smtClean="0"/>
              <a:t>Idr</a:t>
            </a:r>
            <a:r>
              <a:rPr lang="it-IT" sz="2000" dirty="0" smtClean="0"/>
              <a:t> </a:t>
            </a:r>
            <a:r>
              <a:rPr lang="it-IT" sz="2000" dirty="0"/>
              <a:t>come un puntino nel deserto (magari con almeno un'oasi che non sia 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un </a:t>
            </a:r>
            <a:r>
              <a:rPr lang="it-IT" sz="2000" dirty="0"/>
              <a:t>miraggio!). Se un gruppo sottolineerà come insegnare religione oggi sia muoversi tra più mondi rappresenterà l'</a:t>
            </a:r>
            <a:r>
              <a:rPr lang="it-IT" sz="2000" dirty="0" err="1"/>
              <a:t>Idr</a:t>
            </a:r>
            <a:r>
              <a:rPr lang="it-IT" sz="2000" dirty="0"/>
              <a:t> "in viaggio" tra vari territori (Chiesa, scuola, giovani, altre discipline...). </a:t>
            </a:r>
            <a:endParaRPr lang="it-IT" sz="2000" dirty="0"/>
          </a:p>
          <a:p>
            <a:pPr marL="514350" indent="-514350">
              <a:buFont typeface="+mj-lt"/>
              <a:buAutoNum type="arabicPeriod"/>
            </a:pPr>
            <a:r>
              <a:rPr lang="it-IT" sz="2200" dirty="0" smtClean="0"/>
              <a:t>Insomma, usiamo </a:t>
            </a:r>
            <a:r>
              <a:rPr lang="it-IT" sz="2200" dirty="0"/>
              <a:t>la metafora visiva della cartina/mappa (a cui </a:t>
            </a:r>
            <a:r>
              <a:rPr lang="it-IT" sz="2200" dirty="0" smtClean="0"/>
              <a:t/>
            </a:r>
            <a:br>
              <a:rPr lang="it-IT" sz="2200" dirty="0" smtClean="0"/>
            </a:br>
            <a:r>
              <a:rPr lang="it-IT" sz="2200" b="1" dirty="0" smtClean="0"/>
              <a:t>occorre </a:t>
            </a:r>
            <a:r>
              <a:rPr lang="it-IT" sz="2200" b="1" u="sng" cap="all" dirty="0"/>
              <a:t>dare un titolo</a:t>
            </a:r>
            <a:r>
              <a:rPr lang="it-IT" sz="2200" dirty="0"/>
              <a:t>) per comunicare quanto uscirà </a:t>
            </a:r>
            <a:r>
              <a:rPr lang="it-IT" sz="2200" dirty="0" smtClean="0"/>
              <a:t>dal confronto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 b="1" dirty="0" smtClean="0"/>
              <a:t>Attenzione ai tempi </a:t>
            </a:r>
            <a:r>
              <a:rPr lang="it-IT" sz="2200" dirty="0" smtClean="0"/>
              <a:t>tra il confronto e la realizzazione delle opere, </a:t>
            </a:r>
            <a:br>
              <a:rPr lang="it-IT" sz="2200" dirty="0" smtClean="0"/>
            </a:br>
            <a:r>
              <a:rPr lang="it-IT" sz="1900" dirty="0" smtClean="0"/>
              <a:t>che saranno esposte nel chiostro del </a:t>
            </a:r>
            <a:r>
              <a:rPr lang="it-IT" sz="1900" dirty="0" err="1" smtClean="0"/>
              <a:t>Cpd</a:t>
            </a:r>
            <a:r>
              <a:rPr lang="it-IT" sz="1900" dirty="0" smtClean="0"/>
              <a:t> (diamoci un  po' di tempo per guardarle tutte). 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 b="1" dirty="0" smtClean="0"/>
              <a:t>I </a:t>
            </a:r>
            <a:r>
              <a:rPr lang="it-IT" sz="2200" b="1" dirty="0"/>
              <a:t>coordinatori/</a:t>
            </a:r>
            <a:r>
              <a:rPr lang="it-IT" sz="2200" b="1" dirty="0" err="1"/>
              <a:t>trici</a:t>
            </a:r>
            <a:r>
              <a:rPr lang="it-IT" sz="2200" b="1" dirty="0"/>
              <a:t> faranno anche una breve </a:t>
            </a:r>
            <a:r>
              <a:rPr lang="it-IT" sz="2200" b="1" cap="all" dirty="0"/>
              <a:t>sintesi scritta </a:t>
            </a:r>
            <a:r>
              <a:rPr lang="it-IT" sz="1900" dirty="0"/>
              <a:t>di quanto </a:t>
            </a:r>
            <a:r>
              <a:rPr lang="it-IT" sz="1900" dirty="0" smtClean="0"/>
              <a:t>rappresentato, che Insieme </a:t>
            </a:r>
            <a:r>
              <a:rPr lang="it-IT" sz="1900" dirty="0"/>
              <a:t>alle foto delle mappe, saranno materiali utili alla Commissione formazione per elaborare le prossime </a:t>
            </a:r>
            <a:r>
              <a:rPr lang="it-IT" sz="1900" dirty="0" smtClean="0"/>
              <a:t>proposte</a:t>
            </a:r>
            <a:r>
              <a:rPr lang="it-IT" sz="1900" dirty="0"/>
              <a:t>.</a:t>
            </a:r>
          </a:p>
          <a:p>
            <a:endParaRPr lang="it-IT" sz="2200" dirty="0"/>
          </a:p>
        </p:txBody>
      </p:sp>
      <p:sp>
        <p:nvSpPr>
          <p:cNvPr id="6" name="Rettangolo 5"/>
          <p:cNvSpPr/>
          <p:nvPr/>
        </p:nvSpPr>
        <p:spPr>
          <a:xfrm rot="21079406">
            <a:off x="7017944" y="6320025"/>
            <a:ext cx="2076907" cy="338554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it-IT" sz="16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BUON LAVORO!</a:t>
            </a:r>
            <a:endParaRPr lang="it-IT" sz="16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9764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SPECIFICHE E NODI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100" dirty="0" smtClean="0"/>
              <a:t>A PARTIRE DALLE PAROLE DEL VADEMECUM</a:t>
            </a:r>
            <a:endParaRPr lang="it-IT" sz="31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u="sng" dirty="0" smtClean="0">
                <a:solidFill>
                  <a:srgbClr val="FF0000"/>
                </a:solidFill>
              </a:rPr>
              <a:t>IMPRESCINDIBILI</a:t>
            </a:r>
            <a:r>
              <a:rPr lang="it-IT" dirty="0" smtClean="0"/>
              <a:t>		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COMPAGNI DI VIAGGIO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ASCOLTO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DIALOGO </a:t>
            </a:r>
            <a:r>
              <a:rPr lang="it-IT" dirty="0" smtClean="0">
                <a:solidFill>
                  <a:srgbClr val="FF0000"/>
                </a:solidFill>
              </a:rPr>
              <a:t>NELLA CHIESA E NELLA SOCIETA’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DISCERNERE E DECIDERE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IN SECONDO PIANO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smtClean="0"/>
              <a:t>SINODALITA’</a:t>
            </a:r>
          </a:p>
          <a:p>
            <a:r>
              <a:rPr lang="it-IT" dirty="0" smtClean="0"/>
              <a:t>CORRESPONSABILITA’ NELLA MISSIONE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479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SPECIFICHE E NODI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100" dirty="0" smtClean="0"/>
              <a:t>A PARTIRE DALLE PAROLE DEL VADEMECUM</a:t>
            </a:r>
            <a:endParaRPr lang="it-IT" sz="31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u="sng" dirty="0" smtClean="0">
                <a:solidFill>
                  <a:srgbClr val="FF0000"/>
                </a:solidFill>
              </a:rPr>
              <a:t>IMPRESCINDIBILI</a:t>
            </a:r>
            <a:r>
              <a:rPr lang="it-IT" dirty="0" smtClean="0"/>
              <a:t>		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COMPAGNI DI VIAGGIO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ASCOLTO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DIALOGO</a:t>
            </a:r>
            <a:r>
              <a:rPr lang="it-IT" dirty="0" smtClean="0">
                <a:solidFill>
                  <a:srgbClr val="FF0000"/>
                </a:solidFill>
              </a:rPr>
              <a:t> NELLA CHIESA E NELLA SOCIETA’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DISCERNERE E DECIDERE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IN SECONDO PIANO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 smtClean="0"/>
              <a:t>SINODALITA’</a:t>
            </a:r>
          </a:p>
          <a:p>
            <a:r>
              <a:rPr lang="it-IT" dirty="0" smtClean="0"/>
              <a:t>CORRESPONSABILITA’ NELLA MISSIONE</a:t>
            </a:r>
            <a:endParaRPr lang="it-IT" dirty="0"/>
          </a:p>
        </p:txBody>
      </p:sp>
      <p:sp>
        <p:nvSpPr>
          <p:cNvPr id="8" name="Freccia a sinistra 7"/>
          <p:cNvSpPr/>
          <p:nvPr/>
        </p:nvSpPr>
        <p:spPr>
          <a:xfrm rot="5400000">
            <a:off x="4511776" y="4065288"/>
            <a:ext cx="2712735" cy="144016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4644008" y="2492896"/>
            <a:ext cx="4248472" cy="10669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516216" y="4653136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- INSEGNAMENTO NON CATECHETICO</a:t>
            </a:r>
          </a:p>
          <a:p>
            <a:r>
              <a:rPr lang="it-IT" dirty="0" smtClean="0"/>
              <a:t>- DOCENTE CREDENTE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54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99792" y="404664"/>
            <a:ext cx="3888432" cy="598388"/>
          </a:xfrm>
        </p:spPr>
        <p:txBody>
          <a:bodyPr>
            <a:normAutofit/>
          </a:bodyPr>
          <a:lstStyle/>
          <a:p>
            <a:r>
              <a:rPr lang="it-IT" dirty="0"/>
              <a:t>LE PRIME 4 </a:t>
            </a:r>
            <a:r>
              <a:rPr lang="it-IT" dirty="0" smtClean="0"/>
              <a:t>DOMANDE: LA CHIESA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27584" y="4581128"/>
            <a:ext cx="7715200" cy="1545035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it-IT" sz="1600" dirty="0" smtClean="0"/>
              <a:t>La </a:t>
            </a:r>
            <a:r>
              <a:rPr lang="it-IT" sz="1600" b="1" u="sng" dirty="0"/>
              <a:t>Chiesa</a:t>
            </a:r>
            <a:r>
              <a:rPr lang="it-IT" sz="1600" dirty="0"/>
              <a:t> è un </a:t>
            </a:r>
            <a:r>
              <a:rPr lang="it-IT" sz="1600" b="1" u="sng" dirty="0"/>
              <a:t>concetto distante</a:t>
            </a:r>
            <a:r>
              <a:rPr lang="it-IT" sz="1600" dirty="0"/>
              <a:t> per i nostri studenti? (</a:t>
            </a:r>
            <a:r>
              <a:rPr lang="it-IT" sz="1600" b="1" dirty="0"/>
              <a:t>Troppi riti e poca vita</a:t>
            </a:r>
            <a:r>
              <a:rPr lang="it-IT" sz="1600" dirty="0"/>
              <a:t>? </a:t>
            </a:r>
            <a:r>
              <a:rPr lang="it-IT" sz="1600" b="1" dirty="0"/>
              <a:t>Parla solo di se stessa a se stessa</a:t>
            </a:r>
            <a:r>
              <a:rPr lang="it-IT" sz="1600" dirty="0"/>
              <a:t>?)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 smtClean="0"/>
              <a:t>Sentono </a:t>
            </a:r>
            <a:r>
              <a:rPr lang="it-IT" sz="1600" b="1" dirty="0"/>
              <a:t>la </a:t>
            </a:r>
            <a:r>
              <a:rPr lang="it-IT" sz="1600" b="1" u="sng" dirty="0"/>
              <a:t>Chiesa vicina</a:t>
            </a:r>
            <a:r>
              <a:rPr lang="it-IT" sz="1600" dirty="0"/>
              <a:t> a loro (usa il loro stesso </a:t>
            </a:r>
            <a:r>
              <a:rPr lang="it-IT" sz="1600" u="sng" dirty="0"/>
              <a:t>linguaggio, atteggiamento</a:t>
            </a:r>
            <a:r>
              <a:rPr lang="it-IT" sz="1600" dirty="0"/>
              <a:t>, è accogliente, è presente)?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 smtClean="0"/>
              <a:t>Sono </a:t>
            </a:r>
            <a:r>
              <a:rPr lang="it-IT" sz="1600" dirty="0"/>
              <a:t>critici rispetto alla </a:t>
            </a:r>
            <a:r>
              <a:rPr lang="it-IT" sz="1600" b="1" u="sng" dirty="0"/>
              <a:t>Chiesa</a:t>
            </a:r>
            <a:r>
              <a:rPr lang="it-IT" sz="1600" dirty="0"/>
              <a:t> come "</a:t>
            </a:r>
            <a:r>
              <a:rPr lang="it-IT" sz="1600" b="1" u="sng" dirty="0"/>
              <a:t>Istituzione</a:t>
            </a:r>
            <a:r>
              <a:rPr lang="it-IT" sz="1600" dirty="0"/>
              <a:t>"?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 smtClean="0"/>
              <a:t>4Sono </a:t>
            </a:r>
            <a:r>
              <a:rPr lang="it-IT" sz="1600" dirty="0"/>
              <a:t>critici rispetto alla </a:t>
            </a:r>
            <a:r>
              <a:rPr lang="it-IT" sz="1600" b="1" dirty="0"/>
              <a:t>Chiesa</a:t>
            </a:r>
            <a:r>
              <a:rPr lang="it-IT" sz="1600" dirty="0"/>
              <a:t> come "</a:t>
            </a:r>
            <a:r>
              <a:rPr lang="it-IT" sz="1600" b="1" u="sng" dirty="0"/>
              <a:t>Comunità</a:t>
            </a:r>
            <a:r>
              <a:rPr lang="it-IT" sz="1600" dirty="0"/>
              <a:t>"?</a:t>
            </a:r>
          </a:p>
          <a:p>
            <a:endParaRPr lang="it-IT" dirty="0"/>
          </a:p>
        </p:txBody>
      </p:sp>
      <p:pic>
        <p:nvPicPr>
          <p:cNvPr id="5" name="Segnaposto contenuto 4" descr="C:\Users\Utente\AppData\Local\Microsoft\Windows\INetCache\Content.Word\2.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8003232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270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99792" y="404664"/>
            <a:ext cx="3888432" cy="598388"/>
          </a:xfrm>
        </p:spPr>
        <p:txBody>
          <a:bodyPr>
            <a:normAutofit/>
          </a:bodyPr>
          <a:lstStyle/>
          <a:p>
            <a:r>
              <a:rPr lang="it-IT" dirty="0"/>
              <a:t>LE PRIME 4 </a:t>
            </a:r>
            <a:r>
              <a:rPr lang="it-IT" dirty="0" smtClean="0"/>
              <a:t>DOMANDE: LA CHIESA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27584" y="4581128"/>
            <a:ext cx="7715200" cy="1545035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it-IT" sz="1600" dirty="0" smtClean="0"/>
              <a:t>La </a:t>
            </a:r>
            <a:r>
              <a:rPr lang="it-IT" sz="1600" b="1" u="sng" dirty="0"/>
              <a:t>Chiesa</a:t>
            </a:r>
            <a:r>
              <a:rPr lang="it-IT" sz="1600" dirty="0"/>
              <a:t> è un </a:t>
            </a:r>
            <a:r>
              <a:rPr lang="it-IT" sz="1600" b="1" u="sng" dirty="0"/>
              <a:t>concetto distante</a:t>
            </a:r>
            <a:r>
              <a:rPr lang="it-IT" sz="1600" dirty="0"/>
              <a:t> per i nostri studenti? (</a:t>
            </a:r>
            <a:r>
              <a:rPr lang="it-IT" sz="1600" b="1" dirty="0"/>
              <a:t>Troppi riti e poca vita</a:t>
            </a:r>
            <a:r>
              <a:rPr lang="it-IT" sz="1600" dirty="0"/>
              <a:t>? </a:t>
            </a:r>
            <a:r>
              <a:rPr lang="it-IT" sz="1600" b="1" dirty="0"/>
              <a:t>Parla solo di se stessa a se stessa</a:t>
            </a:r>
            <a:r>
              <a:rPr lang="it-IT" sz="1600" dirty="0"/>
              <a:t>?)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 smtClean="0"/>
              <a:t>Sentono </a:t>
            </a:r>
            <a:r>
              <a:rPr lang="it-IT" sz="1600" b="1" dirty="0"/>
              <a:t>la </a:t>
            </a:r>
            <a:r>
              <a:rPr lang="it-IT" sz="1600" b="1" u="sng" dirty="0"/>
              <a:t>Chiesa vicina</a:t>
            </a:r>
            <a:r>
              <a:rPr lang="it-IT" sz="1600" dirty="0"/>
              <a:t> a loro (usa il loro stesso </a:t>
            </a:r>
            <a:r>
              <a:rPr lang="it-IT" sz="1600" u="sng" dirty="0"/>
              <a:t>linguaggio, atteggiamento</a:t>
            </a:r>
            <a:r>
              <a:rPr lang="it-IT" sz="1600" dirty="0"/>
              <a:t>, è accogliente, è presente)?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 smtClean="0"/>
              <a:t>Sono </a:t>
            </a:r>
            <a:r>
              <a:rPr lang="it-IT" sz="1600" dirty="0"/>
              <a:t>critici rispetto alla </a:t>
            </a:r>
            <a:r>
              <a:rPr lang="it-IT" sz="1600" b="1" u="sng" dirty="0"/>
              <a:t>Chiesa</a:t>
            </a:r>
            <a:r>
              <a:rPr lang="it-IT" sz="1600" dirty="0"/>
              <a:t> come "</a:t>
            </a:r>
            <a:r>
              <a:rPr lang="it-IT" sz="1600" b="1" u="sng" dirty="0"/>
              <a:t>Istituzione</a:t>
            </a:r>
            <a:r>
              <a:rPr lang="it-IT" sz="1600" dirty="0"/>
              <a:t>"?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600" dirty="0" smtClean="0"/>
              <a:t>4Sono </a:t>
            </a:r>
            <a:r>
              <a:rPr lang="it-IT" sz="1600" dirty="0"/>
              <a:t>critici rispetto alla </a:t>
            </a:r>
            <a:r>
              <a:rPr lang="it-IT" sz="1600" b="1" dirty="0"/>
              <a:t>Chiesa</a:t>
            </a:r>
            <a:r>
              <a:rPr lang="it-IT" sz="1600" dirty="0"/>
              <a:t> come "</a:t>
            </a:r>
            <a:r>
              <a:rPr lang="it-IT" sz="1600" b="1" u="sng" dirty="0"/>
              <a:t>Comunità</a:t>
            </a:r>
            <a:r>
              <a:rPr lang="it-IT" sz="1600" dirty="0"/>
              <a:t>"?</a:t>
            </a:r>
          </a:p>
          <a:p>
            <a:endParaRPr lang="it-IT" dirty="0"/>
          </a:p>
        </p:txBody>
      </p:sp>
      <p:pic>
        <p:nvPicPr>
          <p:cNvPr id="5" name="Segnaposto contenuto 4" descr="C:\Users\Utente\AppData\Local\Microsoft\Windows\INetCache\Content.Word\2.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8003232" cy="33843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vale 6"/>
          <p:cNvSpPr/>
          <p:nvPr/>
        </p:nvSpPr>
        <p:spPr>
          <a:xfrm>
            <a:off x="5148064" y="1772816"/>
            <a:ext cx="3528392" cy="28083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85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SULLA CHIESA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62500" lnSpcReduction="2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chiesa</a:t>
            </a:r>
            <a:r>
              <a:rPr lang="it-IT" dirty="0">
                <a:solidFill>
                  <a:srgbClr val="FF0000"/>
                </a:solidFill>
              </a:rPr>
              <a:t> a cui appartengo </a:t>
            </a:r>
            <a:r>
              <a:rPr lang="it-IT" b="1" dirty="0">
                <a:solidFill>
                  <a:srgbClr val="FF0000"/>
                </a:solidFill>
              </a:rPr>
              <a:t>è silente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b="1" dirty="0">
                <a:solidFill>
                  <a:srgbClr val="FF0000"/>
                </a:solidFill>
              </a:rPr>
              <a:t>escludente,</a:t>
            </a:r>
            <a:r>
              <a:rPr lang="it-IT" dirty="0">
                <a:solidFill>
                  <a:srgbClr val="FF0000"/>
                </a:solidFill>
              </a:rPr>
              <a:t> a volte </a:t>
            </a:r>
            <a:r>
              <a:rPr lang="it-IT" b="1" dirty="0">
                <a:solidFill>
                  <a:srgbClr val="FF0000"/>
                </a:solidFill>
              </a:rPr>
              <a:t>ingabbiante</a:t>
            </a:r>
            <a:r>
              <a:rPr lang="it-IT" dirty="0">
                <a:solidFill>
                  <a:srgbClr val="FF0000"/>
                </a:solidFill>
              </a:rPr>
              <a:t>, non sa vivere una </a:t>
            </a:r>
            <a:r>
              <a:rPr lang="it-IT" b="1" dirty="0">
                <a:solidFill>
                  <a:srgbClr val="FF0000"/>
                </a:solidFill>
              </a:rPr>
              <a:t>laicità riconciliata con il "mondo"</a:t>
            </a:r>
            <a:r>
              <a:rPr lang="it-IT" dirty="0">
                <a:solidFill>
                  <a:srgbClr val="FF0000"/>
                </a:solidFill>
              </a:rPr>
              <a:t>, usa e scarta, </a:t>
            </a:r>
            <a:r>
              <a:rPr lang="it-IT" b="1" dirty="0">
                <a:solidFill>
                  <a:srgbClr val="FF0000"/>
                </a:solidFill>
              </a:rPr>
              <a:t>non sta raccogliendo la sfida del pensiero-vitale</a:t>
            </a:r>
            <a:r>
              <a:rPr lang="it-IT" dirty="0">
                <a:solidFill>
                  <a:srgbClr val="FF0000"/>
                </a:solidFill>
              </a:rPr>
              <a:t> e dell'umano nella sua interezza, facendo così </a:t>
            </a:r>
            <a:r>
              <a:rPr lang="it-IT" b="1" dirty="0">
                <a:solidFill>
                  <a:srgbClr val="FF0000"/>
                </a:solidFill>
              </a:rPr>
              <a:t>appare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fideista</a:t>
            </a:r>
            <a:r>
              <a:rPr lang="it-IT" dirty="0" smtClean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occorre </a:t>
            </a:r>
            <a:r>
              <a:rPr lang="it-IT" sz="4000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ridare creatività </a:t>
            </a:r>
            <a:r>
              <a:rPr lang="it-IT" sz="4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 slancio alla Chiesa </a:t>
            </a:r>
            <a:r>
              <a:rPr lang="it-IT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affinché </a:t>
            </a:r>
            <a:r>
              <a:rPr lang="it-IT" sz="4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sia </a:t>
            </a:r>
            <a:r>
              <a:rPr lang="it-IT" sz="4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meno gerarchica e più fraterna</a:t>
            </a:r>
            <a:r>
              <a:rPr lang="it-IT" sz="4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più in ricerca che dogmatica </a:t>
            </a:r>
            <a:endParaRPr lang="it-IT" sz="4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it-IT" dirty="0" smtClean="0"/>
          </a:p>
          <a:p>
            <a:r>
              <a:rPr lang="it-IT" sz="3500" dirty="0" smtClean="0">
                <a:latin typeface="Comic Sans MS" panose="030F0702030302020204" pitchFamily="66" charset="0"/>
              </a:rPr>
              <a:t>parlare </a:t>
            </a:r>
            <a:r>
              <a:rPr lang="it-IT" sz="3500" b="1" u="sng" dirty="0">
                <a:latin typeface="Comic Sans MS" panose="030F0702030302020204" pitchFamily="66" charset="0"/>
              </a:rPr>
              <a:t>una lingua morta che non entra più in comunicazione ne è più traducibile</a:t>
            </a:r>
            <a:r>
              <a:rPr lang="it-IT" sz="3500" dirty="0">
                <a:latin typeface="Comic Sans MS" panose="030F0702030302020204" pitchFamily="66" charset="0"/>
              </a:rPr>
              <a:t> dall'uomo e dalla donna della post modernità e tantomeno dai giovani e dalle giovani di questo tempo sia fatale per la Chiesa</a:t>
            </a:r>
          </a:p>
          <a:p>
            <a:endParaRPr lang="it-IT" dirty="0" smtClean="0"/>
          </a:p>
          <a:p>
            <a:r>
              <a:rPr lang="it-IT" b="1" dirty="0" smtClean="0"/>
              <a:t>“</a:t>
            </a:r>
            <a:r>
              <a:rPr lang="it-IT" sz="4000" b="1" dirty="0" smtClean="0">
                <a:latin typeface="Bradley Hand ITC" panose="03070402050302030203" pitchFamily="66" charset="0"/>
              </a:rPr>
              <a:t>CHIESA</a:t>
            </a:r>
            <a:r>
              <a:rPr lang="it-IT" sz="4000" b="1" dirty="0">
                <a:latin typeface="Bradley Hand ITC" panose="03070402050302030203" pitchFamily="66" charset="0"/>
              </a:rPr>
              <a:t>: non la conosco e l’attacco?”</a:t>
            </a:r>
          </a:p>
        </p:txBody>
      </p:sp>
    </p:spTree>
    <p:extLst>
      <p:ext uri="{BB962C8B-B14F-4D97-AF65-F5344CB8AC3E}">
        <p14:creationId xmlns:p14="http://schemas.microsoft.com/office/powerpoint/2010/main" val="137599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PAROLA AGLI IDR – RISPOSTE APERTE</a:t>
            </a:r>
            <a:br>
              <a:rPr lang="it-IT" dirty="0" smtClean="0"/>
            </a:br>
            <a:r>
              <a:rPr lang="it-IT" sz="2200" dirty="0" smtClean="0"/>
              <a:t>SULLA CHIESA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62500" lnSpcReduction="20000"/>
          </a:bodyPr>
          <a:lstStyle/>
          <a:p>
            <a:r>
              <a:rPr lang="it-IT" sz="4000" dirty="0" smtClean="0">
                <a:latin typeface="+mj-lt"/>
              </a:rPr>
              <a:t>«Ci accorgiamo che c’è </a:t>
            </a:r>
            <a:r>
              <a:rPr lang="it-IT" sz="4000" b="1" dirty="0" smtClean="0">
                <a:latin typeface="+mj-lt"/>
              </a:rPr>
              <a:t>disillusione</a:t>
            </a:r>
            <a:r>
              <a:rPr lang="it-IT" sz="4000" dirty="0" smtClean="0">
                <a:latin typeface="+mj-lt"/>
              </a:rPr>
              <a:t> non solo sulla Chiesa, ma </a:t>
            </a:r>
            <a:r>
              <a:rPr lang="it-IT" sz="4000" b="1" u="sng" dirty="0" smtClean="0">
                <a:latin typeface="+mj-lt"/>
              </a:rPr>
              <a:t>più in generale </a:t>
            </a:r>
            <a:r>
              <a:rPr lang="it-IT" sz="4000" dirty="0" smtClean="0">
                <a:latin typeface="+mj-lt"/>
              </a:rPr>
              <a:t>sul futuro, sulla politica, sulla vita»</a:t>
            </a:r>
          </a:p>
          <a:p>
            <a:pPr marL="0" indent="0">
              <a:buNone/>
            </a:pPr>
            <a:endParaRPr lang="it-IT" sz="4000" dirty="0" smtClean="0">
              <a:latin typeface="+mj-lt"/>
            </a:endParaRPr>
          </a:p>
          <a:p>
            <a:r>
              <a:rPr lang="it-IT" sz="4000" dirty="0" smtClean="0">
                <a:latin typeface="+mj-lt"/>
              </a:rPr>
              <a:t>«</a:t>
            </a:r>
            <a:r>
              <a:rPr lang="it-IT" sz="4000" b="1" dirty="0" smtClean="0">
                <a:latin typeface="+mj-lt"/>
              </a:rPr>
              <a:t>È triste </a:t>
            </a:r>
            <a:r>
              <a:rPr lang="it-IT" sz="4000" dirty="0" smtClean="0">
                <a:latin typeface="+mj-lt"/>
              </a:rPr>
              <a:t>quando una </a:t>
            </a:r>
            <a:r>
              <a:rPr lang="it-IT" sz="4000" u="sng" dirty="0" smtClean="0">
                <a:latin typeface="+mj-lt"/>
              </a:rPr>
              <a:t>comunità di credenti </a:t>
            </a:r>
            <a:r>
              <a:rPr lang="it-IT" sz="4000" b="1" u="sng" dirty="0" smtClean="0">
                <a:latin typeface="+mj-lt"/>
              </a:rPr>
              <a:t>non desidera più</a:t>
            </a:r>
            <a:r>
              <a:rPr lang="it-IT" sz="4000" dirty="0" smtClean="0">
                <a:latin typeface="+mj-lt"/>
              </a:rPr>
              <a:t>»</a:t>
            </a:r>
          </a:p>
          <a:p>
            <a:pPr marL="0" indent="0">
              <a:buNone/>
            </a:pPr>
            <a:endParaRPr lang="it-IT" sz="4000" dirty="0" smtClean="0">
              <a:latin typeface="+mj-lt"/>
            </a:endParaRPr>
          </a:p>
          <a:p>
            <a:r>
              <a:rPr lang="it-IT" sz="4000" b="1" dirty="0" smtClean="0">
                <a:latin typeface="+mj-lt"/>
              </a:rPr>
              <a:t>«Un linguaggio muore quando non è supportato dalla vita</a:t>
            </a:r>
            <a:r>
              <a:rPr lang="it-IT" sz="4000" dirty="0" smtClean="0">
                <a:latin typeface="+mj-lt"/>
              </a:rPr>
              <a:t>. </a:t>
            </a:r>
            <a:r>
              <a:rPr lang="it-IT" sz="4000" u="sng" dirty="0" smtClean="0">
                <a:latin typeface="+mj-lt"/>
              </a:rPr>
              <a:t>Non è una questione di riti</a:t>
            </a:r>
            <a:r>
              <a:rPr lang="it-IT" sz="4000" dirty="0" smtClean="0">
                <a:latin typeface="+mj-lt"/>
              </a:rPr>
              <a:t>. È una questione di </a:t>
            </a:r>
            <a:r>
              <a:rPr lang="it-IT" sz="4000" b="1" dirty="0" smtClean="0">
                <a:latin typeface="+mj-lt"/>
              </a:rPr>
              <a:t>testimonianza</a:t>
            </a:r>
            <a:r>
              <a:rPr lang="it-IT" sz="4000" dirty="0" smtClean="0">
                <a:latin typeface="+mj-lt"/>
              </a:rPr>
              <a:t>. Se ogni cristiano fosse cristiano fino in fondo allora il rito tornerebbe a vivere».</a:t>
            </a:r>
          </a:p>
          <a:p>
            <a:pPr marL="0" indent="0">
              <a:buNone/>
            </a:pPr>
            <a:endParaRPr lang="it-IT" sz="4000" dirty="0" smtClean="0">
              <a:latin typeface="+mj-lt"/>
            </a:endParaRPr>
          </a:p>
          <a:p>
            <a:r>
              <a:rPr lang="it-IT" sz="4000" dirty="0" smtClean="0"/>
              <a:t>«Domanda</a:t>
            </a:r>
            <a:r>
              <a:rPr lang="it-IT" sz="4000" dirty="0"/>
              <a:t>:  </a:t>
            </a:r>
            <a:r>
              <a:rPr lang="it-IT" sz="4000" b="1" dirty="0"/>
              <a:t>se</a:t>
            </a:r>
            <a:r>
              <a:rPr lang="it-IT" sz="4000" dirty="0"/>
              <a:t> la comunità non riscopre la gioia del vangelo, </a:t>
            </a:r>
            <a:r>
              <a:rPr lang="it-IT" sz="4000" b="1" dirty="0" err="1"/>
              <a:t>perchè</a:t>
            </a:r>
            <a:r>
              <a:rPr lang="it-IT" sz="4000" b="1" dirty="0"/>
              <a:t> gli incerti dovrebbero tornare </a:t>
            </a:r>
            <a:r>
              <a:rPr lang="it-IT" sz="4000" dirty="0"/>
              <a:t>o avvicinarsi alla chiesa</a:t>
            </a:r>
            <a:r>
              <a:rPr lang="it-IT" sz="4000" dirty="0" smtClean="0"/>
              <a:t>?»</a:t>
            </a:r>
            <a:endParaRPr lang="it-IT" sz="4000" dirty="0"/>
          </a:p>
          <a:p>
            <a:pPr marL="0" indent="0">
              <a:buNone/>
            </a:pPr>
            <a:endParaRPr lang="it-IT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16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2498</Words>
  <Application>Microsoft Office PowerPoint</Application>
  <PresentationFormat>Presentazione su schermo (4:3)</PresentationFormat>
  <Paragraphs>171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Tema di Office</vt:lpstr>
      <vt:lpstr> La Chiesa  vista da studenti e studentesse:  </vt:lpstr>
      <vt:lpstr>IL QUESTIONARIO https://forms.gle/VtPKHmF1viYKXbnu5</vt:lpstr>
      <vt:lpstr>OBIETTIVI</vt:lpstr>
      <vt:lpstr>SPECIFICHE E NODI  A PARTIRE DALLE PAROLE DEL VADEMECUM</vt:lpstr>
      <vt:lpstr>SPECIFICHE E NODI  A PARTIRE DALLE PAROLE DEL VADEMECUM</vt:lpstr>
      <vt:lpstr>LE PRIME 4 DOMANDE: LA CHIESA</vt:lpstr>
      <vt:lpstr>LE PRIME 4 DOMANDE: LA CHIESA</vt:lpstr>
      <vt:lpstr>PAROLA AGLI IDR – RISPOSTE APERTE SULLA CHIESA</vt:lpstr>
      <vt:lpstr>PAROLA AGLI IDR – RISPOSTE APERTE SULLA CHIESA</vt:lpstr>
      <vt:lpstr>DOMANDE 5 → 8: NOI IDR, LEGAMI E ORIZZONTI DI SENSO</vt:lpstr>
      <vt:lpstr>PAROLA AGLI IDR – RISPOSTE APERTE «l’indifendibile – dialogare nella chiesa?»</vt:lpstr>
      <vt:lpstr>PAROLA AGLI IDR – RISPOSTE APERTE «l’indifendibile – dialogare nella chiesa?»</vt:lpstr>
      <vt:lpstr>PAROLA AGLI IDR – RISPOSTE APERTE « IDR legame con la CHIESA»</vt:lpstr>
      <vt:lpstr>PAROLA AGLI IDR – RISPOSTE APERTE «QUALE TERRITORIO?»</vt:lpstr>
      <vt:lpstr>DOMANDE 9 → 12: I RAGAZZI E LA PROPOSTA, PUNTI DI FORZA E DEBOLEZZA</vt:lpstr>
      <vt:lpstr>PAROLA AGLI IDR – RISPOSTE APERTE «PROPOSTE DEGLI IDR – PUNTI DI FORZA»</vt:lpstr>
      <vt:lpstr>PAROLA AGLI IDR – RISPOSTE APERTE «CONOSCENZE DEI RAGAZZI– PUNTI DI PARTENZA»</vt:lpstr>
      <vt:lpstr>PAROLA AGLI IDR – RISPOSTE APERTE «LA NOSTRA VICINANZA – PUNTI DI FORZA»</vt:lpstr>
      <vt:lpstr>PAROLA AGLI IDR – RISPOSTE APERTE «LA NOSTRA VICINANZA – PUNTI DI FORZA»</vt:lpstr>
      <vt:lpstr>DOMANDE 13 → 16</vt:lpstr>
      <vt:lpstr>PAROLA AGLI IDR – RISPOSTE APERTE «DOVER DIMOSTRARE PIU’ DEGLI ALTRI»</vt:lpstr>
      <vt:lpstr>PAROLA AGLI IDR – RISPOSTE APERTE «DOVER DIMOSTRARE PIU’ DEGLI ALTRI»</vt:lpstr>
      <vt:lpstr>DOMANDE 17 → 20</vt:lpstr>
      <vt:lpstr>PAROLA AGLI IDR – RISPOSTE APERTE «GIOVANI - RICERCA SPIRITUALE</vt:lpstr>
      <vt:lpstr>PAROLA AGLI IDR – RISPOSTE APERTE «TI SCRIVONO? SI ASPETTANO UNA PAROLA DA TE?»</vt:lpstr>
      <vt:lpstr>DOMANDE 21 → 24</vt:lpstr>
      <vt:lpstr>PAROLA AGLI IDR – RISPOSTE APERTE «NON RAGIONIAMO PER CATEGORIE,  SIAMO PERCEPITI DIVERSI DAGLI ALTRI INSEGNANTI»</vt:lpstr>
      <vt:lpstr>PAROLA AGLI IDR – RISPOSTE APERTE «SIAMO RICONOSCIUTI? COSA CHIEDIAMO»</vt:lpstr>
      <vt:lpstr>PAROLA AGLI IDR – RISPOSTE APERTE «SIAMO RICONOSCIUTI? COSA CHIEDIAMO»</vt:lpstr>
      <vt:lpstr>IDR, MANDAMI LA POSIZIONE!</vt:lpstr>
      <vt:lpstr>INDICAZIONI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La Chiesa  vista da studenti e studentesse:  </dc:title>
  <dc:creator>Utente</dc:creator>
  <cp:lastModifiedBy>Utente</cp:lastModifiedBy>
  <cp:revision>40</cp:revision>
  <cp:lastPrinted>2022-09-05T14:32:04Z</cp:lastPrinted>
  <dcterms:created xsi:type="dcterms:W3CDTF">2022-08-31T17:39:56Z</dcterms:created>
  <dcterms:modified xsi:type="dcterms:W3CDTF">2022-09-08T17:23:13Z</dcterms:modified>
</cp:coreProperties>
</file>