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6"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674"/>
  </p:normalViewPr>
  <p:slideViewPr>
    <p:cSldViewPr snapToGrid="0" snapToObjects="1">
      <p:cViewPr varScale="1">
        <p:scale>
          <a:sx n="104" d="100"/>
          <a:sy n="104" d="100"/>
        </p:scale>
        <p:origin x="232" y="7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t>3/24/22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3/24/22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https://www.articolo21.org/wp-content/uploads/2020/06/statua-new-york-donne.jpg"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1CBB4F-225F-AB45-B47A-C9E7F7AED656}"/>
              </a:ext>
            </a:extLst>
          </p:cNvPr>
          <p:cNvSpPr>
            <a:spLocks noGrp="1"/>
          </p:cNvSpPr>
          <p:nvPr>
            <p:ph type="title"/>
          </p:nvPr>
        </p:nvSpPr>
        <p:spPr/>
        <p:txBody>
          <a:bodyPr>
            <a:normAutofit fontScale="90000"/>
          </a:bodyPr>
          <a:lstStyle/>
          <a:p>
            <a:pPr algn="r"/>
            <a:r>
              <a:rPr lang="it-IT" sz="2200" i="1" dirty="0">
                <a:latin typeface="Garamond" panose="02020404030301010803" pitchFamily="18" charset="0"/>
              </a:rPr>
              <a:t>TEOLOGIA FEMMINISTA:</a:t>
            </a:r>
            <a:br>
              <a:rPr lang="it-IT" sz="2200" dirty="0">
                <a:latin typeface="Garamond" panose="02020404030301010803" pitchFamily="18" charset="0"/>
              </a:rPr>
            </a:br>
            <a:r>
              <a:rPr lang="it-IT" sz="2200" i="1" dirty="0">
                <a:latin typeface="Garamond" panose="02020404030301010803" pitchFamily="18" charset="0"/>
              </a:rPr>
              <a:t> COSA, COME, PERCHÉ </a:t>
            </a:r>
            <a:br>
              <a:rPr lang="it-IT" sz="2200" dirty="0">
                <a:latin typeface="Garamond" panose="02020404030301010803" pitchFamily="18" charset="0"/>
              </a:rPr>
            </a:br>
            <a:r>
              <a:rPr lang="it-IT" sz="2200" i="1" dirty="0">
                <a:latin typeface="Garamond" panose="02020404030301010803" pitchFamily="18" charset="0"/>
              </a:rPr>
              <a:t>NUOVI SGUARDI E STRUMENTI PER L’IRC</a:t>
            </a:r>
            <a:br>
              <a:rPr lang="it-IT" sz="2200" dirty="0">
                <a:latin typeface="Garamond" panose="02020404030301010803" pitchFamily="18" charset="0"/>
              </a:rPr>
            </a:br>
            <a:r>
              <a:rPr lang="it-IT" sz="2200" i="1" dirty="0">
                <a:latin typeface="Garamond" panose="02020404030301010803" pitchFamily="18" charset="0"/>
              </a:rPr>
              <a:t>Parma 24 marzo 2022</a:t>
            </a:r>
            <a:r>
              <a:rPr lang="it-IT" sz="2200" dirty="0">
                <a:latin typeface="Garamond" panose="02020404030301010803" pitchFamily="18" charset="0"/>
              </a:rPr>
              <a:t> </a:t>
            </a:r>
            <a:br>
              <a:rPr lang="it-IT" dirty="0"/>
            </a:br>
            <a:endParaRPr lang="it-IT" dirty="0"/>
          </a:p>
        </p:txBody>
      </p:sp>
      <p:sp>
        <p:nvSpPr>
          <p:cNvPr id="3" name="Segnaposto contenuto 2">
            <a:extLst>
              <a:ext uri="{FF2B5EF4-FFF2-40B4-BE49-F238E27FC236}">
                <a16:creationId xmlns:a16="http://schemas.microsoft.com/office/drawing/2014/main" id="{EBBFEDFC-8C65-8C43-AD94-C304E57E3E41}"/>
              </a:ext>
            </a:extLst>
          </p:cNvPr>
          <p:cNvSpPr>
            <a:spLocks noGrp="1"/>
          </p:cNvSpPr>
          <p:nvPr>
            <p:ph idx="1"/>
          </p:nvPr>
        </p:nvSpPr>
        <p:spPr/>
        <p:txBody>
          <a:bodyPr>
            <a:normAutofit/>
          </a:bodyPr>
          <a:lstStyle/>
          <a:p>
            <a:pPr marL="0" indent="0" algn="ctr">
              <a:buNone/>
            </a:pPr>
            <a:endParaRPr lang="it-IT" sz="3200" b="1" dirty="0">
              <a:latin typeface="Garamond" panose="02020404030301010803" pitchFamily="18" charset="0"/>
            </a:endParaRPr>
          </a:p>
          <a:p>
            <a:pPr marL="0" indent="0" algn="ctr">
              <a:buNone/>
            </a:pPr>
            <a:r>
              <a:rPr lang="it-IT" sz="3200" b="1" dirty="0">
                <a:solidFill>
                  <a:srgbClr val="92D050"/>
                </a:solidFill>
                <a:latin typeface="Garamond" panose="02020404030301010803" pitchFamily="18" charset="0"/>
              </a:rPr>
              <a:t>DIRE DIO NON È MAI NEUTRO:</a:t>
            </a:r>
          </a:p>
          <a:p>
            <a:pPr marL="0" indent="0" algn="ctr">
              <a:buNone/>
            </a:pPr>
            <a:r>
              <a:rPr lang="it-IT" sz="4400" b="1" dirty="0">
                <a:solidFill>
                  <a:srgbClr val="92D050"/>
                </a:solidFill>
                <a:latin typeface="Garamond" panose="02020404030301010803" pitchFamily="18" charset="0"/>
              </a:rPr>
              <a:t> </a:t>
            </a:r>
            <a:r>
              <a:rPr lang="it-IT" sz="3200" b="1" dirty="0">
                <a:solidFill>
                  <a:srgbClr val="92D050"/>
                </a:solidFill>
                <a:latin typeface="Garamond" panose="02020404030301010803" pitchFamily="18" charset="0"/>
              </a:rPr>
              <a:t>LA BIBBIA È MASCHILISTA?</a:t>
            </a:r>
          </a:p>
          <a:p>
            <a:pPr marL="0" indent="0" algn="ctr">
              <a:buNone/>
            </a:pPr>
            <a:r>
              <a:rPr lang="it-IT" sz="3200" b="1" dirty="0">
                <a:solidFill>
                  <a:srgbClr val="92D050"/>
                </a:solidFill>
                <a:latin typeface="Garamond" panose="02020404030301010803" pitchFamily="18" charset="0"/>
              </a:rPr>
              <a:t>Marinella </a:t>
            </a:r>
            <a:r>
              <a:rPr lang="it-IT" sz="3200" b="1" dirty="0" err="1">
                <a:solidFill>
                  <a:srgbClr val="92D050"/>
                </a:solidFill>
                <a:latin typeface="Garamond" panose="02020404030301010803" pitchFamily="18" charset="0"/>
              </a:rPr>
              <a:t>Perroni</a:t>
            </a:r>
            <a:endParaRPr lang="it-IT" sz="3200" b="1" dirty="0">
              <a:solidFill>
                <a:srgbClr val="92D050"/>
              </a:solidFill>
              <a:latin typeface="Garamond" panose="02020404030301010803" pitchFamily="18" charset="0"/>
            </a:endParaRPr>
          </a:p>
          <a:p>
            <a:pPr marL="0" indent="0" algn="ctr">
              <a:buNone/>
            </a:pPr>
            <a:r>
              <a:rPr lang="it-IT" sz="4400" dirty="0">
                <a:latin typeface="Garamond" panose="02020404030301010803" pitchFamily="18" charset="0"/>
              </a:rPr>
              <a:t> </a:t>
            </a:r>
          </a:p>
        </p:txBody>
      </p:sp>
    </p:spTree>
    <p:extLst>
      <p:ext uri="{BB962C8B-B14F-4D97-AF65-F5344CB8AC3E}">
        <p14:creationId xmlns:p14="http://schemas.microsoft.com/office/powerpoint/2010/main" val="4043184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E94308-D76E-5646-841F-75D6853861D1}"/>
              </a:ext>
            </a:extLst>
          </p:cNvPr>
          <p:cNvSpPr>
            <a:spLocks noGrp="1"/>
          </p:cNvSpPr>
          <p:nvPr>
            <p:ph type="title"/>
          </p:nvPr>
        </p:nvSpPr>
        <p:spPr>
          <a:xfrm>
            <a:off x="677334" y="609600"/>
            <a:ext cx="8596668" cy="638432"/>
          </a:xfrm>
        </p:spPr>
        <p:txBody>
          <a:bodyPr>
            <a:normAutofit fontScale="90000"/>
          </a:bodyPr>
          <a:lstStyle/>
          <a:p>
            <a:pPr algn="ctr"/>
            <a:r>
              <a:rPr lang="it-IT" sz="3200" dirty="0">
                <a:latin typeface="Garamond" panose="02020404030301010803" pitchFamily="18" charset="0"/>
              </a:rPr>
              <a:t>4. </a:t>
            </a:r>
            <a:r>
              <a:rPr lang="it-IT" sz="3200" i="1" dirty="0">
                <a:latin typeface="Garamond" panose="02020404030301010803" pitchFamily="18" charset="0"/>
              </a:rPr>
              <a:t>Conclusione</a:t>
            </a:r>
            <a:br>
              <a:rPr lang="it-IT" dirty="0"/>
            </a:br>
            <a:endParaRPr lang="it-IT" dirty="0"/>
          </a:p>
        </p:txBody>
      </p:sp>
      <p:sp>
        <p:nvSpPr>
          <p:cNvPr id="3" name="Segnaposto contenuto 2">
            <a:extLst>
              <a:ext uri="{FF2B5EF4-FFF2-40B4-BE49-F238E27FC236}">
                <a16:creationId xmlns:a16="http://schemas.microsoft.com/office/drawing/2014/main" id="{93F4E37E-2B32-8442-9627-3FD2A5CA3159}"/>
              </a:ext>
            </a:extLst>
          </p:cNvPr>
          <p:cNvSpPr>
            <a:spLocks noGrp="1"/>
          </p:cNvSpPr>
          <p:nvPr>
            <p:ph idx="1"/>
          </p:nvPr>
        </p:nvSpPr>
        <p:spPr>
          <a:xfrm>
            <a:off x="677334" y="1248033"/>
            <a:ext cx="8596668" cy="4793330"/>
          </a:xfrm>
        </p:spPr>
        <p:txBody>
          <a:bodyPr>
            <a:normAutofit lnSpcReduction="10000"/>
          </a:bodyPr>
          <a:lstStyle/>
          <a:p>
            <a:r>
              <a:rPr lang="it-IT" sz="3200" dirty="0">
                <a:latin typeface="Garamond" panose="02020404030301010803" pitchFamily="18" charset="0"/>
              </a:rPr>
              <a:t>Nel passaggio dal “tema” alla “questione” affonda le sue radici allora la liceità di attribuire alla Bibbia la qualifica di “maschilista. O meglio: di indagare </a:t>
            </a:r>
          </a:p>
          <a:p>
            <a:pPr lvl="1">
              <a:buFont typeface="Wingdings" pitchFamily="2" charset="2"/>
              <a:buChar char="§"/>
            </a:pPr>
            <a:r>
              <a:rPr lang="it-IT" sz="3200" dirty="0">
                <a:latin typeface="Garamond" panose="02020404030301010803" pitchFamily="18" charset="0"/>
              </a:rPr>
              <a:t>la sua matrice patriarcale</a:t>
            </a:r>
          </a:p>
          <a:p>
            <a:pPr lvl="1">
              <a:buFont typeface="Wingdings" pitchFamily="2" charset="2"/>
              <a:buChar char="§"/>
            </a:pPr>
            <a:r>
              <a:rPr lang="it-IT" sz="3200" dirty="0">
                <a:latin typeface="Garamond" panose="02020404030301010803" pitchFamily="18" charset="0"/>
              </a:rPr>
              <a:t>la sua trasmissione patriarcale  </a:t>
            </a:r>
          </a:p>
          <a:p>
            <a:pPr lvl="1">
              <a:buFont typeface="Wingdings" pitchFamily="2" charset="2"/>
              <a:buChar char="§"/>
            </a:pPr>
            <a:r>
              <a:rPr lang="it-IT" sz="3200" dirty="0">
                <a:latin typeface="Garamond" panose="02020404030301010803" pitchFamily="18" charset="0"/>
              </a:rPr>
              <a:t>l’uso che ne viene fatto in termini “</a:t>
            </a:r>
            <a:r>
              <a:rPr lang="it-IT" sz="3200" dirty="0" err="1">
                <a:latin typeface="Garamond" panose="02020404030301010803" pitchFamily="18" charset="0"/>
              </a:rPr>
              <a:t>kyriarkali</a:t>
            </a:r>
            <a:r>
              <a:rPr lang="it-IT" sz="3200" dirty="0">
                <a:latin typeface="Garamond" panose="02020404030301010803" pitchFamily="18" charset="0"/>
              </a:rPr>
              <a:t>”, cioè per difendere lo status quo della gerarchia dei sessi a partire dal suo carattere di rivelazione divina.</a:t>
            </a:r>
          </a:p>
          <a:p>
            <a:endParaRPr lang="it-IT" dirty="0"/>
          </a:p>
        </p:txBody>
      </p:sp>
    </p:spTree>
    <p:extLst>
      <p:ext uri="{BB962C8B-B14F-4D97-AF65-F5344CB8AC3E}">
        <p14:creationId xmlns:p14="http://schemas.microsoft.com/office/powerpoint/2010/main" val="1353182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24CFB4-C4BE-9E4B-8224-590CEDD31618}"/>
              </a:ext>
            </a:extLst>
          </p:cNvPr>
          <p:cNvSpPr>
            <a:spLocks noGrp="1"/>
          </p:cNvSpPr>
          <p:nvPr>
            <p:ph type="title"/>
          </p:nvPr>
        </p:nvSpPr>
        <p:spPr>
          <a:xfrm>
            <a:off x="677334" y="383060"/>
            <a:ext cx="8596668" cy="617838"/>
          </a:xfrm>
        </p:spPr>
        <p:txBody>
          <a:bodyPr>
            <a:normAutofit fontScale="90000"/>
          </a:bodyPr>
          <a:lstStyle/>
          <a:p>
            <a:pPr algn="ctr"/>
            <a:r>
              <a:rPr lang="it-IT" i="1" dirty="0">
                <a:latin typeface="Garamond" panose="02020404030301010803" pitchFamily="18" charset="0"/>
              </a:rPr>
              <a:t>premesse</a:t>
            </a:r>
            <a:br>
              <a:rPr lang="it-IT" dirty="0">
                <a:latin typeface="Garamond" panose="02020404030301010803" pitchFamily="18" charset="0"/>
              </a:rPr>
            </a:br>
            <a:endParaRPr lang="it-IT" dirty="0"/>
          </a:p>
        </p:txBody>
      </p:sp>
      <p:sp>
        <p:nvSpPr>
          <p:cNvPr id="3" name="Segnaposto contenuto 2">
            <a:extLst>
              <a:ext uri="{FF2B5EF4-FFF2-40B4-BE49-F238E27FC236}">
                <a16:creationId xmlns:a16="http://schemas.microsoft.com/office/drawing/2014/main" id="{C2558288-B179-2846-8B9E-695B39CD4BFC}"/>
              </a:ext>
            </a:extLst>
          </p:cNvPr>
          <p:cNvSpPr>
            <a:spLocks noGrp="1"/>
          </p:cNvSpPr>
          <p:nvPr>
            <p:ph idx="1"/>
          </p:nvPr>
        </p:nvSpPr>
        <p:spPr>
          <a:xfrm>
            <a:off x="677334" y="1087395"/>
            <a:ext cx="8596668" cy="4953968"/>
          </a:xfrm>
        </p:spPr>
        <p:txBody>
          <a:bodyPr>
            <a:normAutofit fontScale="85000" lnSpcReduction="10000"/>
          </a:bodyPr>
          <a:lstStyle/>
          <a:p>
            <a:pPr marL="0" indent="0" algn="just">
              <a:buNone/>
            </a:pPr>
            <a:r>
              <a:rPr lang="it-IT" sz="2200" dirty="0">
                <a:latin typeface="Garamond" panose="02020404030301010803" pitchFamily="18" charset="0"/>
              </a:rPr>
              <a:t> </a:t>
            </a:r>
          </a:p>
          <a:p>
            <a:pPr algn="just"/>
            <a:r>
              <a:rPr lang="it-IT" sz="2200" dirty="0">
                <a:latin typeface="Garamond" panose="02020404030301010803" pitchFamily="18" charset="0"/>
              </a:rPr>
              <a:t>mi piacciono i punti interrogativi: fino a che punto si può attribuire una prospettiva divenuta popolare tra la fine del secondo e l’inizio del terzo millennio cristiano a un insieme di testi, cronologicamente anche molto distanti tra loro e molto vari per genere letterario e per intenzionalità, espressione della lunga traiettoria di una cultura religiosa diversa da quella dell’occidente cristiano post-illuminista e post-moderno? </a:t>
            </a:r>
          </a:p>
          <a:p>
            <a:pPr marL="0" indent="0" algn="just">
              <a:buNone/>
            </a:pPr>
            <a:r>
              <a:rPr lang="it-IT" sz="2200" dirty="0">
                <a:latin typeface="Garamond" panose="02020404030301010803" pitchFamily="18" charset="0"/>
                <a:sym typeface="Wingdings" pitchFamily="2" charset="2"/>
              </a:rPr>
              <a:t></a:t>
            </a:r>
            <a:r>
              <a:rPr lang="it-IT" sz="2200" dirty="0">
                <a:latin typeface="Garamond" panose="02020404030301010803" pitchFamily="18" charset="0"/>
              </a:rPr>
              <a:t> Maneggiare con cura: si può, ma sapendo qual è l’operazione che si mette in campo.</a:t>
            </a:r>
          </a:p>
          <a:p>
            <a:pPr lvl="0" algn="just"/>
            <a:r>
              <a:rPr lang="it-IT" sz="2200" dirty="0">
                <a:latin typeface="Garamond" panose="02020404030301010803" pitchFamily="18" charset="0"/>
              </a:rPr>
              <a:t>il dire come atto comunicativo </a:t>
            </a:r>
            <a:r>
              <a:rPr lang="it-IT" sz="2200" dirty="0" err="1">
                <a:latin typeface="Garamond" panose="02020404030301010803" pitchFamily="18" charset="0"/>
              </a:rPr>
              <a:t>intraumano</a:t>
            </a:r>
            <a:r>
              <a:rPr lang="it-IT" sz="2200" dirty="0">
                <a:latin typeface="Garamond" panose="02020404030301010803" pitchFamily="18" charset="0"/>
              </a:rPr>
              <a:t> non è mai neutro: è sempre una circolazione tra esseri contestualizzati e una delle connotazioni contestuali ineludibili è la </a:t>
            </a:r>
            <a:r>
              <a:rPr lang="it-IT" sz="2200" dirty="0" err="1">
                <a:latin typeface="Garamond" panose="02020404030301010803" pitchFamily="18" charset="0"/>
              </a:rPr>
              <a:t>sessuazione</a:t>
            </a:r>
            <a:r>
              <a:rPr lang="it-IT" sz="2200" dirty="0">
                <a:latin typeface="Garamond" panose="02020404030301010803" pitchFamily="18" charset="0"/>
              </a:rPr>
              <a:t>, realtà non riconducibile a un’alternativa binaria, ma a una complessità di possibilità e di livelli, e all’appartenenza di genere, che, soprattutto per le giovani generazioni, comporta un insieme di aspettative e pressioni ambientali oltre che di predisposizioni e desiderata individuali.</a:t>
            </a:r>
          </a:p>
          <a:p>
            <a:pPr marL="0" indent="0" algn="just">
              <a:buNone/>
            </a:pPr>
            <a:r>
              <a:rPr lang="it-IT" sz="2200" dirty="0">
                <a:latin typeface="Garamond" panose="02020404030301010803" pitchFamily="18" charset="0"/>
                <a:sym typeface="Wingdings" pitchFamily="2" charset="2"/>
              </a:rPr>
              <a:t></a:t>
            </a:r>
            <a:r>
              <a:rPr lang="it-IT" sz="2200" dirty="0">
                <a:latin typeface="Garamond" panose="02020404030301010803" pitchFamily="18" charset="0"/>
              </a:rPr>
              <a:t> Di questo ormai siamo ben consapevoli e riteniamo sia una condizione fondamentale anche dell’atto della lettura e dell’interpretazione-ricezione di un testo. Ancor di più se si attribuisce a questo testo il valore di testo venerato come sacro.</a:t>
            </a:r>
          </a:p>
          <a:p>
            <a:pPr marL="0" indent="0">
              <a:buNone/>
            </a:pPr>
            <a:endParaRPr lang="it-IT" dirty="0"/>
          </a:p>
        </p:txBody>
      </p:sp>
    </p:spTree>
    <p:extLst>
      <p:ext uri="{BB962C8B-B14F-4D97-AF65-F5344CB8AC3E}">
        <p14:creationId xmlns:p14="http://schemas.microsoft.com/office/powerpoint/2010/main" val="1143810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linds(horizontal)">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C9B42B-CEBF-7C46-AA22-24D65B04FDBA}"/>
              </a:ext>
            </a:extLst>
          </p:cNvPr>
          <p:cNvSpPr>
            <a:spLocks noGrp="1"/>
          </p:cNvSpPr>
          <p:nvPr>
            <p:ph type="title"/>
          </p:nvPr>
        </p:nvSpPr>
        <p:spPr>
          <a:xfrm>
            <a:off x="677334" y="609600"/>
            <a:ext cx="8596668" cy="792480"/>
          </a:xfrm>
        </p:spPr>
        <p:txBody>
          <a:bodyPr>
            <a:normAutofit fontScale="90000"/>
          </a:bodyPr>
          <a:lstStyle/>
          <a:p>
            <a:pPr algn="ctr"/>
            <a:r>
              <a:rPr lang="it-IT" b="1" dirty="0">
                <a:latin typeface="Garamond" panose="02020404030301010803" pitchFamily="18" charset="0"/>
              </a:rPr>
              <a:t>1. E vi racconteremo la “loro” storia</a:t>
            </a:r>
            <a:br>
              <a:rPr lang="it-IT" dirty="0"/>
            </a:br>
            <a:endParaRPr lang="it-IT" dirty="0"/>
          </a:p>
        </p:txBody>
      </p:sp>
      <p:sp>
        <p:nvSpPr>
          <p:cNvPr id="3" name="Segnaposto contenuto 2">
            <a:extLst>
              <a:ext uri="{FF2B5EF4-FFF2-40B4-BE49-F238E27FC236}">
                <a16:creationId xmlns:a16="http://schemas.microsoft.com/office/drawing/2014/main" id="{342F8D97-BDA2-4044-8A72-A98BE7912263}"/>
              </a:ext>
            </a:extLst>
          </p:cNvPr>
          <p:cNvSpPr>
            <a:spLocks noGrp="1"/>
          </p:cNvSpPr>
          <p:nvPr>
            <p:ph idx="1"/>
          </p:nvPr>
        </p:nvSpPr>
        <p:spPr>
          <a:xfrm>
            <a:off x="677334" y="1402081"/>
            <a:ext cx="8596668" cy="4639282"/>
          </a:xfrm>
        </p:spPr>
        <p:txBody>
          <a:bodyPr>
            <a:normAutofit lnSpcReduction="10000"/>
          </a:bodyPr>
          <a:lstStyle/>
          <a:p>
            <a:pPr lvl="0"/>
            <a:r>
              <a:rPr lang="it-IT" sz="3200" dirty="0">
                <a:latin typeface="Garamond" panose="02020404030301010803" pitchFamily="18" charset="0"/>
              </a:rPr>
              <a:t>“</a:t>
            </a:r>
            <a:r>
              <a:rPr lang="it-IT" sz="3200" i="1" dirty="0" err="1">
                <a:latin typeface="Garamond" panose="02020404030301010803" pitchFamily="18" charset="0"/>
              </a:rPr>
              <a:t>Her</a:t>
            </a:r>
            <a:r>
              <a:rPr lang="it-IT" sz="3200" i="1" dirty="0">
                <a:latin typeface="Garamond" panose="02020404030301010803" pitchFamily="18" charset="0"/>
              </a:rPr>
              <a:t> stories</a:t>
            </a:r>
            <a:r>
              <a:rPr lang="it-IT" sz="3200" dirty="0">
                <a:latin typeface="Garamond" panose="02020404030301010803" pitchFamily="18" charset="0"/>
              </a:rPr>
              <a:t>” (prima domanda del questionario): importanza e limiti della prospettiva storica (</a:t>
            </a:r>
            <a:r>
              <a:rPr lang="it-IT" sz="3200" i="1" dirty="0" err="1">
                <a:latin typeface="Garamond" panose="02020404030301010803" pitchFamily="18" charset="0"/>
              </a:rPr>
              <a:t>Women’s</a:t>
            </a:r>
            <a:r>
              <a:rPr lang="it-IT" sz="3200" i="1" dirty="0">
                <a:latin typeface="Garamond" panose="02020404030301010803" pitchFamily="18" charset="0"/>
              </a:rPr>
              <a:t> </a:t>
            </a:r>
            <a:r>
              <a:rPr lang="it-IT" sz="3200" i="1" dirty="0" err="1">
                <a:latin typeface="Garamond" panose="02020404030301010803" pitchFamily="18" charset="0"/>
              </a:rPr>
              <a:t>Studies</a:t>
            </a:r>
            <a:r>
              <a:rPr lang="it-IT" sz="3200" dirty="0">
                <a:latin typeface="Garamond" panose="02020404030301010803" pitchFamily="18" charset="0"/>
              </a:rPr>
              <a:t>)  </a:t>
            </a:r>
            <a:r>
              <a:rPr lang="it-IT" sz="3200" dirty="0">
                <a:latin typeface="Garamond" panose="02020404030301010803" pitchFamily="18" charset="0"/>
                <a:sym typeface="Wingdings" pitchFamily="2" charset="2"/>
              </a:rPr>
              <a:t></a:t>
            </a:r>
            <a:r>
              <a:rPr lang="it-IT" sz="3200" dirty="0">
                <a:latin typeface="Garamond" panose="02020404030301010803" pitchFamily="18" charset="0"/>
              </a:rPr>
              <a:t> l’esempio di Ireneo</a:t>
            </a:r>
          </a:p>
          <a:p>
            <a:pPr lvl="0"/>
            <a:r>
              <a:rPr lang="it-IT" sz="3200" dirty="0">
                <a:latin typeface="Garamond" panose="02020404030301010803" pitchFamily="18" charset="0"/>
              </a:rPr>
              <a:t>il termine “maschilista” appartiene al vocabolario ideologico-politico</a:t>
            </a:r>
          </a:p>
          <a:p>
            <a:pPr lvl="0"/>
            <a:r>
              <a:rPr lang="it-IT" sz="3200" dirty="0">
                <a:latin typeface="Garamond" panose="02020404030301010803" pitchFamily="18" charset="0"/>
              </a:rPr>
              <a:t>le storie possono essere raccontate in molti modi: dai </a:t>
            </a:r>
            <a:r>
              <a:rPr lang="it-IT" sz="3200" i="1" dirty="0" err="1">
                <a:latin typeface="Garamond" panose="02020404030301010803" pitchFamily="18" charset="0"/>
              </a:rPr>
              <a:t>Women’s</a:t>
            </a:r>
            <a:r>
              <a:rPr lang="it-IT" sz="3200" i="1" dirty="0">
                <a:latin typeface="Garamond" panose="02020404030301010803" pitchFamily="18" charset="0"/>
              </a:rPr>
              <a:t> </a:t>
            </a:r>
            <a:r>
              <a:rPr lang="it-IT" sz="3200" i="1" dirty="0" err="1">
                <a:latin typeface="Garamond" panose="02020404030301010803" pitchFamily="18" charset="0"/>
              </a:rPr>
              <a:t>Studies</a:t>
            </a:r>
            <a:r>
              <a:rPr lang="it-IT" sz="3200" dirty="0">
                <a:latin typeface="Garamond" panose="02020404030301010803" pitchFamily="18" charset="0"/>
              </a:rPr>
              <a:t> alla </a:t>
            </a:r>
            <a:r>
              <a:rPr lang="it-IT" sz="3200">
                <a:latin typeface="Garamond" panose="02020404030301010803" pitchFamily="18" charset="0"/>
              </a:rPr>
              <a:t>TF : l’ampiezza </a:t>
            </a:r>
            <a:r>
              <a:rPr lang="it-IT" sz="3200" dirty="0">
                <a:latin typeface="Garamond" panose="02020404030301010803" pitchFamily="18" charset="0"/>
              </a:rPr>
              <a:t>del diritto all’informazione, a qualsiasi informazione, la decide il potere (religioso).</a:t>
            </a:r>
          </a:p>
          <a:p>
            <a:endParaRPr lang="it-IT" dirty="0"/>
          </a:p>
        </p:txBody>
      </p:sp>
    </p:spTree>
    <p:extLst>
      <p:ext uri="{BB962C8B-B14F-4D97-AF65-F5344CB8AC3E}">
        <p14:creationId xmlns:p14="http://schemas.microsoft.com/office/powerpoint/2010/main" val="3223860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AA6BC3-19F4-664D-B30C-5D8EA339DCC5}"/>
              </a:ext>
            </a:extLst>
          </p:cNvPr>
          <p:cNvSpPr>
            <a:spLocks noGrp="1"/>
          </p:cNvSpPr>
          <p:nvPr>
            <p:ph type="title"/>
          </p:nvPr>
        </p:nvSpPr>
        <p:spPr>
          <a:xfrm>
            <a:off x="677334" y="609600"/>
            <a:ext cx="8596668" cy="751840"/>
          </a:xfrm>
        </p:spPr>
        <p:txBody>
          <a:bodyPr/>
          <a:lstStyle/>
          <a:p>
            <a:pPr algn="ctr"/>
            <a:r>
              <a:rPr lang="it-IT" i="1" dirty="0"/>
              <a:t> </a:t>
            </a:r>
            <a:r>
              <a:rPr lang="it-IT" sz="3200" i="1" dirty="0" err="1">
                <a:latin typeface="Garamond" panose="02020404030301010803" pitchFamily="18" charset="0"/>
              </a:rPr>
              <a:t>Elizabeth</a:t>
            </a:r>
            <a:r>
              <a:rPr lang="it-IT" sz="3200" i="1" dirty="0">
                <a:latin typeface="Garamond" panose="02020404030301010803" pitchFamily="18" charset="0"/>
              </a:rPr>
              <a:t> Cady </a:t>
            </a:r>
            <a:r>
              <a:rPr lang="it-IT" sz="3200" i="1" dirty="0" err="1">
                <a:latin typeface="Garamond" panose="02020404030301010803" pitchFamily="18" charset="0"/>
              </a:rPr>
              <a:t>Stanton</a:t>
            </a:r>
            <a:r>
              <a:rPr lang="it-IT" sz="3200" i="1" dirty="0">
                <a:latin typeface="Garamond" panose="02020404030301010803" pitchFamily="18" charset="0"/>
              </a:rPr>
              <a:t> (1815-1902) </a:t>
            </a:r>
            <a:endParaRPr lang="it-IT" sz="3200" dirty="0">
              <a:latin typeface="Garamond" panose="02020404030301010803" pitchFamily="18" charset="0"/>
            </a:endParaRPr>
          </a:p>
        </p:txBody>
      </p:sp>
      <p:pic>
        <p:nvPicPr>
          <p:cNvPr id="4" name="Segnaposto contenuto 3">
            <a:extLst>
              <a:ext uri="{FF2B5EF4-FFF2-40B4-BE49-F238E27FC236}">
                <a16:creationId xmlns:a16="http://schemas.microsoft.com/office/drawing/2014/main" id="{9BFE659C-7E2E-F844-B15A-4D19E9B86A8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50560" y="1552913"/>
            <a:ext cx="3564000" cy="5219692"/>
          </a:xfrm>
          <a:prstGeom prst="rect">
            <a:avLst/>
          </a:prstGeom>
        </p:spPr>
      </p:pic>
    </p:spTree>
    <p:extLst>
      <p:ext uri="{BB962C8B-B14F-4D97-AF65-F5344CB8AC3E}">
        <p14:creationId xmlns:p14="http://schemas.microsoft.com/office/powerpoint/2010/main" val="654257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1A490B-E72C-EE41-9471-C688E991D7F4}"/>
              </a:ext>
            </a:extLst>
          </p:cNvPr>
          <p:cNvSpPr>
            <a:spLocks noGrp="1"/>
          </p:cNvSpPr>
          <p:nvPr>
            <p:ph type="title"/>
          </p:nvPr>
        </p:nvSpPr>
        <p:spPr>
          <a:xfrm>
            <a:off x="677334" y="609600"/>
            <a:ext cx="8596668" cy="823762"/>
          </a:xfrm>
        </p:spPr>
        <p:txBody>
          <a:bodyPr>
            <a:normAutofit/>
          </a:bodyPr>
          <a:lstStyle/>
          <a:p>
            <a:pPr algn="ctr"/>
            <a:r>
              <a:rPr lang="it-IT" sz="3200" i="1" dirty="0">
                <a:latin typeface="Garamond" panose="02020404030301010803" pitchFamily="18" charset="0"/>
              </a:rPr>
              <a:t>Elisa Salerno: una vita per le donne (1873-1957)</a:t>
            </a:r>
            <a:r>
              <a:rPr lang="it-IT" sz="3200" dirty="0">
                <a:latin typeface="Garamond" panose="02020404030301010803" pitchFamily="18" charset="0"/>
              </a:rPr>
              <a:t> </a:t>
            </a:r>
          </a:p>
        </p:txBody>
      </p:sp>
      <p:sp>
        <p:nvSpPr>
          <p:cNvPr id="3" name="Segnaposto contenuto 2">
            <a:extLst>
              <a:ext uri="{FF2B5EF4-FFF2-40B4-BE49-F238E27FC236}">
                <a16:creationId xmlns:a16="http://schemas.microsoft.com/office/drawing/2014/main" id="{5D486A59-B966-1149-B0C9-CD0968E78323}"/>
              </a:ext>
            </a:extLst>
          </p:cNvPr>
          <p:cNvSpPr>
            <a:spLocks noGrp="1"/>
          </p:cNvSpPr>
          <p:nvPr>
            <p:ph idx="1"/>
          </p:nvPr>
        </p:nvSpPr>
        <p:spPr>
          <a:xfrm>
            <a:off x="677334" y="1248032"/>
            <a:ext cx="8596668" cy="5449329"/>
          </a:xfrm>
        </p:spPr>
        <p:txBody>
          <a:bodyPr/>
          <a:lstStyle/>
          <a:p>
            <a:pPr marL="0" indent="0">
              <a:buNone/>
            </a:pPr>
            <a:endParaRPr lang="it-IT" dirty="0"/>
          </a:p>
          <a:p>
            <a:pPr marL="0" indent="0">
              <a:buNone/>
            </a:pPr>
            <a:endParaRPr lang="it-IT" dirty="0"/>
          </a:p>
        </p:txBody>
      </p:sp>
      <p:pic>
        <p:nvPicPr>
          <p:cNvPr id="4" name="Immagine 3">
            <a:extLst>
              <a:ext uri="{FF2B5EF4-FFF2-40B4-BE49-F238E27FC236}">
                <a16:creationId xmlns:a16="http://schemas.microsoft.com/office/drawing/2014/main" id="{969269B8-E1E3-DD47-8161-0A290BEA563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25917" y="1796975"/>
            <a:ext cx="4299502" cy="4608000"/>
          </a:xfrm>
          <a:prstGeom prst="rect">
            <a:avLst/>
          </a:prstGeom>
          <a:noFill/>
          <a:ln>
            <a:noFill/>
          </a:ln>
        </p:spPr>
      </p:pic>
    </p:spTree>
    <p:extLst>
      <p:ext uri="{BB962C8B-B14F-4D97-AF65-F5344CB8AC3E}">
        <p14:creationId xmlns:p14="http://schemas.microsoft.com/office/powerpoint/2010/main" val="2570917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CF0283-B593-C54C-8D71-AF236AD40181}"/>
              </a:ext>
            </a:extLst>
          </p:cNvPr>
          <p:cNvSpPr>
            <a:spLocks noGrp="1"/>
          </p:cNvSpPr>
          <p:nvPr>
            <p:ph type="title"/>
          </p:nvPr>
        </p:nvSpPr>
        <p:spPr>
          <a:xfrm>
            <a:off x="677334" y="609600"/>
            <a:ext cx="8596668" cy="687860"/>
          </a:xfrm>
        </p:spPr>
        <p:txBody>
          <a:bodyPr>
            <a:normAutofit fontScale="90000"/>
          </a:bodyPr>
          <a:lstStyle/>
          <a:p>
            <a:pPr algn="ctr"/>
            <a:r>
              <a:rPr lang="it-IT" sz="3200" i="1" dirty="0">
                <a:latin typeface="Garamond" panose="02020404030301010803" pitchFamily="18" charset="0"/>
              </a:rPr>
              <a:t>2. La mitica “Bibbia di calzolai”</a:t>
            </a:r>
            <a:br>
              <a:rPr lang="it-IT" sz="3200" dirty="0">
                <a:latin typeface="Garamond" panose="02020404030301010803" pitchFamily="18" charset="0"/>
              </a:rPr>
            </a:br>
            <a:endParaRPr lang="it-IT" sz="3200" dirty="0">
              <a:latin typeface="Garamond" panose="02020404030301010803" pitchFamily="18" charset="0"/>
            </a:endParaRPr>
          </a:p>
        </p:txBody>
      </p:sp>
      <p:sp>
        <p:nvSpPr>
          <p:cNvPr id="3" name="Segnaposto contenuto 2">
            <a:extLst>
              <a:ext uri="{FF2B5EF4-FFF2-40B4-BE49-F238E27FC236}">
                <a16:creationId xmlns:a16="http://schemas.microsoft.com/office/drawing/2014/main" id="{9AA9B6D3-BF4A-2242-9F7B-E448A8889075}"/>
              </a:ext>
            </a:extLst>
          </p:cNvPr>
          <p:cNvSpPr>
            <a:spLocks noGrp="1"/>
          </p:cNvSpPr>
          <p:nvPr>
            <p:ph idx="1"/>
          </p:nvPr>
        </p:nvSpPr>
        <p:spPr>
          <a:xfrm>
            <a:off x="763831" y="1297460"/>
            <a:ext cx="8596668" cy="4950940"/>
          </a:xfrm>
        </p:spPr>
        <p:txBody>
          <a:bodyPr>
            <a:normAutofit fontScale="25000" lnSpcReduction="20000"/>
          </a:bodyPr>
          <a:lstStyle/>
          <a:p>
            <a:pPr marL="0" indent="0">
              <a:buNone/>
            </a:pPr>
            <a:r>
              <a:rPr lang="it-IT" dirty="0"/>
              <a:t> </a:t>
            </a:r>
          </a:p>
          <a:p>
            <a:pPr marL="0" indent="0" algn="just">
              <a:buNone/>
            </a:pPr>
            <a:r>
              <a:rPr lang="it-IT" dirty="0"/>
              <a:t> </a:t>
            </a:r>
            <a:r>
              <a:rPr lang="it-IT" sz="8000" dirty="0">
                <a:latin typeface="Garamond" panose="02020404030301010803" pitchFamily="18" charset="0"/>
                <a:sym typeface="Wingdings" pitchFamily="2" charset="2"/>
              </a:rPr>
              <a:t> </a:t>
            </a:r>
            <a:r>
              <a:rPr lang="it-IT" sz="8000" dirty="0">
                <a:latin typeface="Garamond" panose="02020404030301010803" pitchFamily="18" charset="0"/>
              </a:rPr>
              <a:t>la WB </a:t>
            </a:r>
          </a:p>
          <a:p>
            <a:pPr lvl="0" algn="just">
              <a:buFont typeface="Wingdings" pitchFamily="2" charset="2"/>
              <a:buChar char="§"/>
            </a:pPr>
            <a:r>
              <a:rPr lang="it-IT" sz="8000" dirty="0">
                <a:latin typeface="Garamond" panose="02020404030301010803" pitchFamily="18" charset="0"/>
              </a:rPr>
              <a:t>viene ridicolizzata come pretesa delle donne di rivedere la Scrittura, giudicata opera delle donne e del diavolo.</a:t>
            </a:r>
          </a:p>
          <a:p>
            <a:pPr lvl="0" algn="just">
              <a:buFont typeface="Wingdings" pitchFamily="2" charset="2"/>
              <a:buChar char="§"/>
            </a:pPr>
            <a:r>
              <a:rPr lang="it-IT" sz="8000" dirty="0">
                <a:latin typeface="Garamond" panose="02020404030301010803" pitchFamily="18" charset="0"/>
              </a:rPr>
              <a:t>accusata di favorire la sovversione dell’ordine politico attraverso l’opposizione religiosa</a:t>
            </a:r>
          </a:p>
          <a:p>
            <a:pPr lvl="0" algn="just">
              <a:buFont typeface="Wingdings" pitchFamily="2" charset="2"/>
              <a:buChar char="§"/>
            </a:pPr>
            <a:r>
              <a:rPr lang="it-IT" sz="8000" dirty="0">
                <a:latin typeface="Garamond" panose="02020404030301010803" pitchFamily="18" charset="0"/>
              </a:rPr>
              <a:t>viene accusata come pretesa corporativistica e </a:t>
            </a:r>
            <a:r>
              <a:rPr lang="it-IT" sz="8000" dirty="0" err="1">
                <a:latin typeface="Garamond" panose="02020404030301010803" pitchFamily="18" charset="0"/>
              </a:rPr>
              <a:t>analogata</a:t>
            </a:r>
            <a:r>
              <a:rPr lang="it-IT" sz="8000" dirty="0">
                <a:latin typeface="Garamond" panose="02020404030301010803" pitchFamily="18" charset="0"/>
              </a:rPr>
              <a:t> a una possibile fantomatica “Bibbia dei calzolai”</a:t>
            </a:r>
          </a:p>
          <a:p>
            <a:pPr marL="0" indent="0" algn="just">
              <a:buNone/>
            </a:pPr>
            <a:r>
              <a:rPr lang="it-IT" sz="8000" dirty="0">
                <a:latin typeface="Garamond" panose="02020404030301010803" pitchFamily="18" charset="0"/>
                <a:sym typeface="Wingdings" pitchFamily="2" charset="2"/>
              </a:rPr>
              <a:t></a:t>
            </a:r>
            <a:r>
              <a:rPr lang="it-IT" sz="8000" dirty="0">
                <a:latin typeface="Garamond" panose="02020404030301010803" pitchFamily="18" charset="0"/>
              </a:rPr>
              <a:t> «La Bibbia non tratta i calzolai come una classe inferiore o sottomessa gli uomini, le donne si»</a:t>
            </a:r>
          </a:p>
          <a:p>
            <a:pPr marL="0" indent="0" algn="just">
              <a:buNone/>
            </a:pPr>
            <a:r>
              <a:rPr lang="it-IT" sz="8000" dirty="0">
                <a:latin typeface="Garamond" panose="02020404030301010803" pitchFamily="18" charset="0"/>
              </a:rPr>
              <a:t> </a:t>
            </a:r>
          </a:p>
          <a:p>
            <a:pPr marL="0" indent="0" algn="just">
              <a:buNone/>
            </a:pPr>
            <a:r>
              <a:rPr lang="it-IT" sz="8000" dirty="0">
                <a:latin typeface="Garamond" panose="02020404030301010803" pitchFamily="18" charset="0"/>
                <a:sym typeface="Wingdings" pitchFamily="2" charset="2"/>
              </a:rPr>
              <a:t></a:t>
            </a:r>
            <a:r>
              <a:rPr lang="it-IT" sz="8000" dirty="0">
                <a:latin typeface="Garamond" panose="02020404030301010803" pitchFamily="18" charset="0"/>
              </a:rPr>
              <a:t> L’intreccio tra “personale” “ecclesiale” e “politico”: come mostra la storia delle chiese questo vale, sia pure con modalità molto diverse, sia per gli uomini che per le donne. Ma, per le donne richiede una profonda revisione delle radici patriarcali del testo sacro, del linguaggio e dell’immaginario religioso che da esso hanno preso origine.</a:t>
            </a:r>
          </a:p>
          <a:p>
            <a:pPr marL="0" indent="0" algn="just">
              <a:buNone/>
            </a:pPr>
            <a:r>
              <a:rPr lang="it-IT" sz="8000" dirty="0">
                <a:latin typeface="Garamond" panose="02020404030301010803" pitchFamily="18" charset="0"/>
              </a:rPr>
              <a:t> </a:t>
            </a:r>
          </a:p>
          <a:p>
            <a:endParaRPr lang="it-IT" dirty="0"/>
          </a:p>
        </p:txBody>
      </p:sp>
    </p:spTree>
    <p:extLst>
      <p:ext uri="{BB962C8B-B14F-4D97-AF65-F5344CB8AC3E}">
        <p14:creationId xmlns:p14="http://schemas.microsoft.com/office/powerpoint/2010/main" val="1360398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linds(horizont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blinds(horizontal)">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linds(horizontal)">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additive="base">
                                        <p:cTn id="3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 calcmode="lin" valueType="num">
                                      <p:cBhvr additive="base">
                                        <p:cTn id="4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6CD29D-B9B8-FD40-9CE6-8F6B29492E57}"/>
              </a:ext>
            </a:extLst>
          </p:cNvPr>
          <p:cNvSpPr>
            <a:spLocks noGrp="1"/>
          </p:cNvSpPr>
          <p:nvPr>
            <p:ph type="title"/>
          </p:nvPr>
        </p:nvSpPr>
        <p:spPr>
          <a:xfrm flipV="1">
            <a:off x="677334" y="563880"/>
            <a:ext cx="8690402" cy="140449"/>
          </a:xfrm>
        </p:spPr>
        <p:txBody>
          <a:bodyPr>
            <a:normAutofit fontScale="90000"/>
          </a:bodyPr>
          <a:lstStyle/>
          <a:p>
            <a:endParaRPr lang="it-IT" dirty="0"/>
          </a:p>
        </p:txBody>
      </p:sp>
      <p:sp>
        <p:nvSpPr>
          <p:cNvPr id="3" name="Segnaposto contenuto 2">
            <a:extLst>
              <a:ext uri="{FF2B5EF4-FFF2-40B4-BE49-F238E27FC236}">
                <a16:creationId xmlns:a16="http://schemas.microsoft.com/office/drawing/2014/main" id="{964D1BA8-A89B-7845-B2D9-010C36122BC3}"/>
              </a:ext>
            </a:extLst>
          </p:cNvPr>
          <p:cNvSpPr>
            <a:spLocks noGrp="1"/>
          </p:cNvSpPr>
          <p:nvPr>
            <p:ph idx="1"/>
          </p:nvPr>
        </p:nvSpPr>
        <p:spPr>
          <a:xfrm>
            <a:off x="677334" y="1118682"/>
            <a:ext cx="8690402" cy="5532281"/>
          </a:xfrm>
        </p:spPr>
        <p:txBody>
          <a:bodyPr>
            <a:normAutofit fontScale="92500"/>
          </a:bodyPr>
          <a:lstStyle/>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lgn="just">
              <a:buNone/>
            </a:pPr>
            <a:r>
              <a:rPr lang="it-IT" sz="2000" dirty="0">
                <a:latin typeface="Garamond" panose="02020404030301010803" pitchFamily="18" charset="0"/>
                <a:sym typeface="Wingdings" pitchFamily="2" charset="2"/>
              </a:rPr>
              <a:t> </a:t>
            </a:r>
            <a:r>
              <a:rPr lang="it-IT" sz="2000" dirty="0">
                <a:latin typeface="Garamond" panose="02020404030301010803" pitchFamily="18" charset="0"/>
              </a:rPr>
              <a:t>Il 26 agosto a Central Park c’è stata l’inaugurazione della prima statua in omaggio a donne realmente esistite. Un monumento della scultrice Margareth </a:t>
            </a:r>
            <a:r>
              <a:rPr lang="it-IT" sz="2000" dirty="0" err="1">
                <a:latin typeface="Garamond" panose="02020404030301010803" pitchFamily="18" charset="0"/>
              </a:rPr>
              <a:t>Bergmann</a:t>
            </a:r>
            <a:r>
              <a:rPr lang="it-IT" sz="2000" dirty="0">
                <a:latin typeface="Garamond" panose="02020404030301010803" pitchFamily="18" charset="0"/>
              </a:rPr>
              <a:t> e rappresenta le tre suffragette newyorchesi </a:t>
            </a:r>
            <a:r>
              <a:rPr lang="it-IT" sz="2000" dirty="0" err="1">
                <a:latin typeface="Garamond" panose="02020404030301010803" pitchFamily="18" charset="0"/>
              </a:rPr>
              <a:t>Sojourner</a:t>
            </a:r>
            <a:r>
              <a:rPr lang="it-IT" sz="2000" dirty="0">
                <a:latin typeface="Garamond" panose="02020404030301010803" pitchFamily="18" charset="0"/>
              </a:rPr>
              <a:t> </a:t>
            </a:r>
            <a:r>
              <a:rPr lang="it-IT" sz="2000" dirty="0" err="1">
                <a:latin typeface="Garamond" panose="02020404030301010803" pitchFamily="18" charset="0"/>
              </a:rPr>
              <a:t>Truth</a:t>
            </a:r>
            <a:r>
              <a:rPr lang="it-IT" sz="2000" dirty="0">
                <a:latin typeface="Garamond" panose="02020404030301010803" pitchFamily="18" charset="0"/>
              </a:rPr>
              <a:t>, Susan B. Anthony, e </a:t>
            </a:r>
            <a:r>
              <a:rPr lang="it-IT" sz="2000" dirty="0" err="1">
                <a:latin typeface="Garamond" panose="02020404030301010803" pitchFamily="18" charset="0"/>
              </a:rPr>
              <a:t>Elizabeth</a:t>
            </a:r>
            <a:r>
              <a:rPr lang="it-IT" sz="2000" dirty="0">
                <a:latin typeface="Garamond" panose="02020404030301010803" pitchFamily="18" charset="0"/>
              </a:rPr>
              <a:t> Cady </a:t>
            </a:r>
            <a:r>
              <a:rPr lang="it-IT" sz="2000" dirty="0" err="1">
                <a:latin typeface="Garamond" panose="02020404030301010803" pitchFamily="18" charset="0"/>
              </a:rPr>
              <a:t>Stanton</a:t>
            </a:r>
            <a:r>
              <a:rPr lang="it-IT" sz="2000" dirty="0">
                <a:latin typeface="Garamond" panose="02020404030301010803" pitchFamily="18" charset="0"/>
              </a:rPr>
              <a:t> in occasione dei 100 anni del voto alle donne in USA (26 agosto 1920).</a:t>
            </a:r>
          </a:p>
          <a:p>
            <a:pPr marL="0" indent="0">
              <a:buNone/>
            </a:pPr>
            <a:endParaRPr lang="it-IT" dirty="0"/>
          </a:p>
        </p:txBody>
      </p:sp>
      <p:sp>
        <p:nvSpPr>
          <p:cNvPr id="4" name="Rectangle 2">
            <a:extLst>
              <a:ext uri="{FF2B5EF4-FFF2-40B4-BE49-F238E27FC236}">
                <a16:creationId xmlns:a16="http://schemas.microsoft.com/office/drawing/2014/main" id="{26AD677A-D1E4-2940-AE95-E1AD8BD8998C}"/>
              </a:ext>
            </a:extLst>
          </p:cNvPr>
          <p:cNvSpPr>
            <a:spLocks noChangeArrowheads="1"/>
          </p:cNvSpPr>
          <p:nvPr/>
        </p:nvSpPr>
        <p:spPr bwMode="auto">
          <a:xfrm>
            <a:off x="677334"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pic>
        <p:nvPicPr>
          <p:cNvPr id="1025" name="Immagine 3">
            <a:extLst>
              <a:ext uri="{FF2B5EF4-FFF2-40B4-BE49-F238E27FC236}">
                <a16:creationId xmlns:a16="http://schemas.microsoft.com/office/drawing/2014/main" id="{44A23C29-155F-C94D-A917-40DBE52906D3}"/>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806845" y="850685"/>
            <a:ext cx="6821916" cy="381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0460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animEffect transition="in" filter="blinds(horizontal)">
                                      <p:cBhvr>
                                        <p:cTn id="11"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75CD99-2E03-9B43-9145-65B2B9BD1F73}"/>
              </a:ext>
            </a:extLst>
          </p:cNvPr>
          <p:cNvSpPr>
            <a:spLocks noGrp="1"/>
          </p:cNvSpPr>
          <p:nvPr>
            <p:ph type="title"/>
          </p:nvPr>
        </p:nvSpPr>
        <p:spPr>
          <a:xfrm>
            <a:off x="677334" y="609600"/>
            <a:ext cx="8596668" cy="1145059"/>
          </a:xfrm>
        </p:spPr>
        <p:txBody>
          <a:bodyPr>
            <a:normAutofit fontScale="90000"/>
          </a:bodyPr>
          <a:lstStyle/>
          <a:p>
            <a:pPr algn="ctr"/>
            <a:r>
              <a:rPr lang="it-IT" i="1" dirty="0">
                <a:latin typeface="Garamond" panose="02020404030301010803" pitchFamily="18" charset="0"/>
              </a:rPr>
              <a:t>3. L’esegesi femminista e la teologia femminista: uno statuto epistemologico complesso</a:t>
            </a:r>
            <a:br>
              <a:rPr lang="it-IT" dirty="0"/>
            </a:br>
            <a:endParaRPr lang="it-IT" dirty="0"/>
          </a:p>
        </p:txBody>
      </p:sp>
      <p:sp>
        <p:nvSpPr>
          <p:cNvPr id="3" name="Segnaposto contenuto 2">
            <a:extLst>
              <a:ext uri="{FF2B5EF4-FFF2-40B4-BE49-F238E27FC236}">
                <a16:creationId xmlns:a16="http://schemas.microsoft.com/office/drawing/2014/main" id="{19477F77-7143-654A-9088-3AE7BF0CCDF9}"/>
              </a:ext>
            </a:extLst>
          </p:cNvPr>
          <p:cNvSpPr>
            <a:spLocks noGrp="1"/>
          </p:cNvSpPr>
          <p:nvPr>
            <p:ph idx="1"/>
          </p:nvPr>
        </p:nvSpPr>
        <p:spPr>
          <a:xfrm>
            <a:off x="677334" y="1865871"/>
            <a:ext cx="8596668" cy="4175492"/>
          </a:xfrm>
        </p:spPr>
        <p:txBody>
          <a:bodyPr>
            <a:normAutofit fontScale="85000" lnSpcReduction="20000"/>
          </a:bodyPr>
          <a:lstStyle/>
          <a:p>
            <a:r>
              <a:rPr lang="it-IT" sz="2200" dirty="0">
                <a:latin typeface="Garamond" panose="02020404030301010803" pitchFamily="18" charset="0"/>
              </a:rPr>
              <a:t>il limite della lettura al femminile e della ricerca del femminile</a:t>
            </a:r>
          </a:p>
          <a:p>
            <a:pPr lvl="1" algn="just">
              <a:buFont typeface="Wingdings" pitchFamily="2" charset="2"/>
              <a:buChar char="§"/>
            </a:pPr>
            <a:r>
              <a:rPr lang="it-IT" sz="2200" dirty="0">
                <a:latin typeface="Garamond" panose="02020404030301010803" pitchFamily="18" charset="0"/>
              </a:rPr>
              <a:t> </a:t>
            </a:r>
            <a:r>
              <a:rPr lang="it-IT" sz="2200" i="1" dirty="0" err="1">
                <a:latin typeface="Garamond" panose="02020404030301010803" pitchFamily="18" charset="0"/>
              </a:rPr>
              <a:t>Women’s</a:t>
            </a:r>
            <a:r>
              <a:rPr lang="it-IT" sz="2200" i="1" dirty="0">
                <a:latin typeface="Garamond" panose="02020404030301010803" pitchFamily="18" charset="0"/>
              </a:rPr>
              <a:t> </a:t>
            </a:r>
            <a:r>
              <a:rPr lang="it-IT" sz="2200" i="1" dirty="0" err="1">
                <a:latin typeface="Garamond" panose="02020404030301010803" pitchFamily="18" charset="0"/>
              </a:rPr>
              <a:t>Studies</a:t>
            </a:r>
            <a:r>
              <a:rPr lang="it-IT" sz="2200" dirty="0">
                <a:latin typeface="Garamond" panose="02020404030301010803" pitchFamily="18" charset="0"/>
              </a:rPr>
              <a:t>: il necessario ma non sufficiente</a:t>
            </a:r>
          </a:p>
          <a:p>
            <a:pPr lvl="1" algn="just">
              <a:buFont typeface="Wingdings" pitchFamily="2" charset="2"/>
              <a:buChar char="§"/>
            </a:pPr>
            <a:r>
              <a:rPr lang="it-IT" sz="2200" dirty="0">
                <a:latin typeface="Garamond" panose="02020404030301010803" pitchFamily="18" charset="0"/>
              </a:rPr>
              <a:t>teoria critica femminista: un’ermeneutica che comporta il passaggio dall’ampliamento al ribaltamento e quindi l’opposizione al patriarcato</a:t>
            </a:r>
          </a:p>
          <a:p>
            <a:r>
              <a:rPr lang="it-IT" sz="2200" dirty="0">
                <a:latin typeface="Garamond" panose="02020404030301010803" pitchFamily="18" charset="0"/>
              </a:rPr>
              <a:t>   i </a:t>
            </a:r>
            <a:r>
              <a:rPr lang="it-IT" sz="2200" i="1" dirty="0">
                <a:latin typeface="Garamond" panose="02020404030301010803" pitchFamily="18" charset="0"/>
              </a:rPr>
              <a:t>Gender </a:t>
            </a:r>
            <a:r>
              <a:rPr lang="it-IT" sz="2200" i="1" dirty="0" err="1">
                <a:latin typeface="Garamond" panose="02020404030301010803" pitchFamily="18" charset="0"/>
              </a:rPr>
              <a:t>Studies</a:t>
            </a:r>
            <a:r>
              <a:rPr lang="it-IT" sz="2200" dirty="0">
                <a:latin typeface="Garamond" panose="02020404030301010803" pitchFamily="18" charset="0"/>
              </a:rPr>
              <a:t>: </a:t>
            </a:r>
          </a:p>
          <a:p>
            <a:pPr lvl="1">
              <a:buFont typeface="Wingdings" pitchFamily="2" charset="2"/>
              <a:buChar char="§"/>
            </a:pPr>
            <a:r>
              <a:rPr lang="it-IT" sz="2200" dirty="0">
                <a:latin typeface="Garamond" panose="02020404030301010803" pitchFamily="18" charset="0"/>
              </a:rPr>
              <a:t>uscita dalle impasse o rischio di implosione?</a:t>
            </a:r>
          </a:p>
          <a:p>
            <a:pPr lvl="1">
              <a:buFont typeface="Wingdings" pitchFamily="2" charset="2"/>
              <a:buChar char="§"/>
            </a:pPr>
            <a:r>
              <a:rPr lang="it-IT" sz="2200" dirty="0">
                <a:latin typeface="Garamond" panose="02020404030301010803" pitchFamily="18" charset="0"/>
              </a:rPr>
              <a:t>il vantaggio e lo svantaggio della nebulosità e dell’approssimazione</a:t>
            </a:r>
          </a:p>
          <a:p>
            <a:pPr marL="0" indent="0">
              <a:buNone/>
            </a:pPr>
            <a:r>
              <a:rPr lang="it-IT" sz="2200" dirty="0">
                <a:latin typeface="Garamond" panose="02020404030301010803" pitchFamily="18" charset="0"/>
              </a:rPr>
              <a:t> </a:t>
            </a:r>
          </a:p>
          <a:p>
            <a:r>
              <a:rPr lang="it-IT" sz="2200" dirty="0">
                <a:latin typeface="Garamond" panose="02020404030301010803" pitchFamily="18" charset="0"/>
              </a:rPr>
              <a:t>cos’è l’esegesi femminista: </a:t>
            </a:r>
          </a:p>
          <a:p>
            <a:pPr lvl="1">
              <a:buFont typeface="Wingdings" pitchFamily="2" charset="2"/>
              <a:buChar char="§"/>
            </a:pPr>
            <a:r>
              <a:rPr lang="it-IT" sz="2200" dirty="0">
                <a:latin typeface="Garamond" panose="02020404030301010803" pitchFamily="18" charset="0"/>
              </a:rPr>
              <a:t>una pratica politica delle donne?</a:t>
            </a:r>
          </a:p>
          <a:p>
            <a:pPr lvl="1">
              <a:buFont typeface="Wingdings" pitchFamily="2" charset="2"/>
              <a:buChar char="§"/>
            </a:pPr>
            <a:r>
              <a:rPr lang="it-IT" sz="2200" dirty="0">
                <a:latin typeface="Garamond" panose="02020404030301010803" pitchFamily="18" charset="0"/>
              </a:rPr>
              <a:t>una metodologia specifica?</a:t>
            </a:r>
          </a:p>
          <a:p>
            <a:pPr lvl="1">
              <a:buFont typeface="Wingdings" pitchFamily="2" charset="2"/>
              <a:buChar char="§"/>
            </a:pPr>
            <a:r>
              <a:rPr lang="it-IT" sz="2200" dirty="0">
                <a:latin typeface="Garamond" panose="02020404030301010803" pitchFamily="18" charset="0"/>
              </a:rPr>
              <a:t>una criteriologia? </a:t>
            </a:r>
          </a:p>
          <a:p>
            <a:endParaRPr lang="it-IT" dirty="0"/>
          </a:p>
          <a:p>
            <a:endParaRPr lang="it-IT" dirty="0"/>
          </a:p>
        </p:txBody>
      </p:sp>
    </p:spTree>
    <p:extLst>
      <p:ext uri="{BB962C8B-B14F-4D97-AF65-F5344CB8AC3E}">
        <p14:creationId xmlns:p14="http://schemas.microsoft.com/office/powerpoint/2010/main" val="2908451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 calcmode="lin" valueType="num">
                                      <p:cBhvr additive="base">
                                        <p:cTn id="5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 calcmode="lin" valueType="num">
                                      <p:cBhvr additive="base">
                                        <p:cTn id="6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7F0C73-61BB-CB43-B684-6D820122D972}"/>
              </a:ext>
            </a:extLst>
          </p:cNvPr>
          <p:cNvSpPr>
            <a:spLocks noGrp="1"/>
          </p:cNvSpPr>
          <p:nvPr>
            <p:ph type="title"/>
          </p:nvPr>
        </p:nvSpPr>
        <p:spPr>
          <a:xfrm>
            <a:off x="677334" y="609600"/>
            <a:ext cx="8596668" cy="119449"/>
          </a:xfrm>
        </p:spPr>
        <p:txBody>
          <a:bodyPr>
            <a:normAutofit fontScale="90000"/>
          </a:bodyPr>
          <a:lstStyle/>
          <a:p>
            <a:endParaRPr lang="it-IT" dirty="0"/>
          </a:p>
        </p:txBody>
      </p:sp>
      <p:sp>
        <p:nvSpPr>
          <p:cNvPr id="3" name="Segnaposto contenuto 2">
            <a:extLst>
              <a:ext uri="{FF2B5EF4-FFF2-40B4-BE49-F238E27FC236}">
                <a16:creationId xmlns:a16="http://schemas.microsoft.com/office/drawing/2014/main" id="{1C4401FE-679F-3646-8D0E-95024415F634}"/>
              </a:ext>
            </a:extLst>
          </p:cNvPr>
          <p:cNvSpPr>
            <a:spLocks noGrp="1"/>
          </p:cNvSpPr>
          <p:nvPr>
            <p:ph idx="1"/>
          </p:nvPr>
        </p:nvSpPr>
        <p:spPr>
          <a:xfrm>
            <a:off x="677334" y="1000897"/>
            <a:ext cx="8596668" cy="5040465"/>
          </a:xfrm>
        </p:spPr>
        <p:txBody>
          <a:bodyPr>
            <a:normAutofit fontScale="70000" lnSpcReduction="20000"/>
          </a:bodyPr>
          <a:lstStyle/>
          <a:p>
            <a:pPr algn="just"/>
            <a:r>
              <a:rPr lang="it-IT" sz="3600" dirty="0">
                <a:latin typeface="Garamond" panose="02020404030301010803" pitchFamily="18" charset="0"/>
              </a:rPr>
              <a:t>Considerata all’interno di tutta la problematica femminista del 900, l’ermeneutica critica femminista NON SOLTANTO esprime l’istanza di restituire la presenza delle donne alla storia del cristianesimo e di restituire alle donne come eredità la storia biblica MA ANCHE rappresenta il coraggioso tentativo di garantire impianto ideologico complessivo e tracciati metodologici fondati per affrontare il </a:t>
            </a:r>
            <a:r>
              <a:rPr lang="it-IT" sz="3600" i="1" dirty="0">
                <a:latin typeface="Garamond" panose="02020404030301010803" pitchFamily="18" charset="0"/>
              </a:rPr>
              <a:t>topos</a:t>
            </a:r>
            <a:r>
              <a:rPr lang="it-IT" sz="3600" dirty="0">
                <a:latin typeface="Garamond" panose="02020404030301010803" pitchFamily="18" charset="0"/>
              </a:rPr>
              <a:t> delle donne nella tradizione cristiane delle origini come QUESTIONE e non semplicemente come tema. </a:t>
            </a:r>
          </a:p>
          <a:p>
            <a:pPr marL="0" indent="0" algn="just">
              <a:buNone/>
            </a:pPr>
            <a:endParaRPr lang="it-IT" sz="3600" dirty="0">
              <a:latin typeface="Garamond" panose="02020404030301010803" pitchFamily="18" charset="0"/>
            </a:endParaRPr>
          </a:p>
          <a:p>
            <a:pPr algn="just"/>
            <a:r>
              <a:rPr lang="it-IT" sz="3600" dirty="0">
                <a:latin typeface="Garamond" panose="02020404030301010803" pitchFamily="18" charset="0"/>
              </a:rPr>
              <a:t>Una questione filosofica, storica, teologica, ma anche politica: a ragione la </a:t>
            </a:r>
            <a:r>
              <a:rPr lang="it-IT" sz="3600" i="1" dirty="0" err="1">
                <a:latin typeface="Garamond" panose="02020404030301010803" pitchFamily="18" charset="0"/>
              </a:rPr>
              <a:t>Woman’s</a:t>
            </a:r>
            <a:r>
              <a:rPr lang="it-IT" sz="3600" i="1" dirty="0">
                <a:latin typeface="Garamond" panose="02020404030301010803" pitchFamily="18" charset="0"/>
              </a:rPr>
              <a:t> </a:t>
            </a:r>
            <a:r>
              <a:rPr lang="it-IT" sz="3600" i="1" dirty="0" err="1">
                <a:latin typeface="Garamond" panose="02020404030301010803" pitchFamily="18" charset="0"/>
              </a:rPr>
              <a:t>Bible</a:t>
            </a:r>
            <a:r>
              <a:rPr lang="it-IT" sz="3600" dirty="0">
                <a:latin typeface="Garamond" panose="02020404030301010803" pitchFamily="18" charset="0"/>
              </a:rPr>
              <a:t> è stata accusata di favorire la sovversione dell’ordine politico attraverso l’opposizione religiosa.</a:t>
            </a:r>
          </a:p>
          <a:p>
            <a:endParaRPr lang="it-IT" dirty="0"/>
          </a:p>
        </p:txBody>
      </p:sp>
    </p:spTree>
    <p:extLst>
      <p:ext uri="{BB962C8B-B14F-4D97-AF65-F5344CB8AC3E}">
        <p14:creationId xmlns:p14="http://schemas.microsoft.com/office/powerpoint/2010/main" val="2431090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Sfaccettatura</Template>
  <TotalTime>31</TotalTime>
  <Words>809</Words>
  <Application>Microsoft Macintosh PowerPoint</Application>
  <PresentationFormat>Widescreen</PresentationFormat>
  <Paragraphs>60</Paragraphs>
  <Slides>10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Arial</vt:lpstr>
      <vt:lpstr>Garamond</vt:lpstr>
      <vt:lpstr>Trebuchet MS</vt:lpstr>
      <vt:lpstr>Wingdings</vt:lpstr>
      <vt:lpstr>Wingdings 3</vt:lpstr>
      <vt:lpstr>Sfaccettatura</vt:lpstr>
      <vt:lpstr>TEOLOGIA FEMMINISTA:  COSA, COME, PERCHÉ  NUOVI SGUARDI E STRUMENTI PER L’IRC Parma 24 marzo 2022  </vt:lpstr>
      <vt:lpstr>premesse </vt:lpstr>
      <vt:lpstr>1. E vi racconteremo la “loro” storia </vt:lpstr>
      <vt:lpstr> Elizabeth Cady Stanton (1815-1902) </vt:lpstr>
      <vt:lpstr>Elisa Salerno: una vita per le donne (1873-1957) </vt:lpstr>
      <vt:lpstr>2. La mitica “Bibbia di calzolai” </vt:lpstr>
      <vt:lpstr>Presentazione standard di PowerPoint</vt:lpstr>
      <vt:lpstr>3. L’esegesi femminista e la teologia femminista: uno statuto epistemologico complesso </vt:lpstr>
      <vt:lpstr>Presentazione standard di PowerPoint</vt:lpstr>
      <vt:lpstr>4. Conclusione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TEOLOGIA FEMMINISTA:  COSA, COME, PERCHÉ  NUOVI SGUARDI E STRUMENTI PER L’IRC Parma 24 marzo 2022  </dc:title>
  <dc:creator>Marinella Perroni</dc:creator>
  <cp:lastModifiedBy>Marinella Perroni</cp:lastModifiedBy>
  <cp:revision>6</cp:revision>
  <dcterms:created xsi:type="dcterms:W3CDTF">2022-03-24T15:17:01Z</dcterms:created>
  <dcterms:modified xsi:type="dcterms:W3CDTF">2022-03-24T15:49:40Z</dcterms:modified>
</cp:coreProperties>
</file>