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8" r:id="rId2"/>
    <p:sldId id="259" r:id="rId3"/>
    <p:sldId id="268" r:id="rId4"/>
    <p:sldId id="269" r:id="rId5"/>
    <p:sldId id="272" r:id="rId6"/>
    <p:sldId id="270" r:id="rId7"/>
    <p:sldId id="299" r:id="rId8"/>
    <p:sldId id="300" r:id="rId9"/>
    <p:sldId id="301" r:id="rId10"/>
    <p:sldId id="273" r:id="rId11"/>
    <p:sldId id="261" r:id="rId12"/>
    <p:sldId id="262" r:id="rId13"/>
    <p:sldId id="275" r:id="rId14"/>
    <p:sldId id="274" r:id="rId15"/>
    <p:sldId id="260" r:id="rId16"/>
    <p:sldId id="276" r:id="rId17"/>
    <p:sldId id="263" r:id="rId18"/>
    <p:sldId id="264" r:id="rId19"/>
    <p:sldId id="277" r:id="rId20"/>
    <p:sldId id="279" r:id="rId21"/>
    <p:sldId id="266" r:id="rId22"/>
    <p:sldId id="282" r:id="rId23"/>
    <p:sldId id="280" r:id="rId24"/>
    <p:sldId id="308" r:id="rId25"/>
    <p:sldId id="285" r:id="rId26"/>
    <p:sldId id="286" r:id="rId27"/>
    <p:sldId id="284" r:id="rId28"/>
    <p:sldId id="297" r:id="rId29"/>
    <p:sldId id="296" r:id="rId30"/>
    <p:sldId id="283" r:id="rId31"/>
    <p:sldId id="293" r:id="rId32"/>
    <p:sldId id="294" r:id="rId33"/>
    <p:sldId id="307" r:id="rId34"/>
    <p:sldId id="310" r:id="rId35"/>
    <p:sldId id="302" r:id="rId36"/>
    <p:sldId id="292" r:id="rId37"/>
    <p:sldId id="311" r:id="rId38"/>
    <p:sldId id="314" r:id="rId39"/>
    <p:sldId id="313" r:id="rId40"/>
  </p:sldIdLst>
  <p:sldSz cx="9144000" cy="6858000" type="screen4x3"/>
  <p:notesSz cx="6797675" cy="9929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nzo Lucchetti" initials="EL" lastIdx="1" clrIdx="0">
    <p:extLst>
      <p:ext uri="{19B8F6BF-5375-455C-9EA6-DF929625EA0E}">
        <p15:presenceInfo xmlns:p15="http://schemas.microsoft.com/office/powerpoint/2012/main" userId="fe3dd7ac8d0f930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53343"/>
    <a:srgbClr val="0E2C23"/>
    <a:srgbClr val="F6F6F6"/>
    <a:srgbClr val="CC009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3584" autoAdjust="0"/>
  </p:normalViewPr>
  <p:slideViewPr>
    <p:cSldViewPr>
      <p:cViewPr varScale="1">
        <p:scale>
          <a:sx n="60" d="100"/>
          <a:sy n="60" d="100"/>
        </p:scale>
        <p:origin x="1640"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1"/>
            <a:ext cx="2945659" cy="496491"/>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4" y="1"/>
            <a:ext cx="2945659" cy="496491"/>
          </a:xfrm>
          <a:prstGeom prst="rect">
            <a:avLst/>
          </a:prstGeom>
        </p:spPr>
        <p:txBody>
          <a:bodyPr vert="horz" lIns="91440" tIns="45720" rIns="91440" bIns="45720" rtlCol="0"/>
          <a:lstStyle>
            <a:lvl1pPr algn="r">
              <a:defRPr sz="1200"/>
            </a:lvl1pPr>
          </a:lstStyle>
          <a:p>
            <a:fld id="{8CAFAEE1-17C7-4200-8803-B63055775465}" type="datetimeFigureOut">
              <a:rPr lang="it-IT" smtClean="0"/>
              <a:t>30/10/2019</a:t>
            </a:fld>
            <a:endParaRPr lang="it-IT"/>
          </a:p>
        </p:txBody>
      </p:sp>
      <p:sp>
        <p:nvSpPr>
          <p:cNvPr id="4" name="Segnaposto piè di pagina 3"/>
          <p:cNvSpPr>
            <a:spLocks noGrp="1"/>
          </p:cNvSpPr>
          <p:nvPr>
            <p:ph type="ftr" sz="quarter" idx="2"/>
          </p:nvPr>
        </p:nvSpPr>
        <p:spPr>
          <a:xfrm>
            <a:off x="0" y="9431600"/>
            <a:ext cx="2945659" cy="496491"/>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4" y="9431600"/>
            <a:ext cx="2945659" cy="496491"/>
          </a:xfrm>
          <a:prstGeom prst="rect">
            <a:avLst/>
          </a:prstGeom>
        </p:spPr>
        <p:txBody>
          <a:bodyPr vert="horz" lIns="91440" tIns="45720" rIns="91440" bIns="45720" rtlCol="0" anchor="b"/>
          <a:lstStyle>
            <a:lvl1pPr algn="r">
              <a:defRPr sz="1200"/>
            </a:lvl1pPr>
          </a:lstStyle>
          <a:p>
            <a:fld id="{4F6DBBD0-9DAF-4BDE-AA76-51EF9E68089A}" type="slidenum">
              <a:rPr lang="it-IT" smtClean="0"/>
              <a:t>‹N›</a:t>
            </a:fld>
            <a:endParaRPr lang="it-IT"/>
          </a:p>
        </p:txBody>
      </p:sp>
    </p:spTree>
    <p:extLst>
      <p:ext uri="{BB962C8B-B14F-4D97-AF65-F5344CB8AC3E}">
        <p14:creationId xmlns:p14="http://schemas.microsoft.com/office/powerpoint/2010/main" val="171004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5879F383-4BD7-42F1-A7F5-F3DF0A64AA84}" type="datetimeFigureOut">
              <a:rPr lang="it-IT" smtClean="0"/>
              <a:t>30/10/2019</a:t>
            </a:fld>
            <a:endParaRPr lang="it-IT"/>
          </a:p>
        </p:txBody>
      </p:sp>
      <p:sp>
        <p:nvSpPr>
          <p:cNvPr id="4" name="Segnaposto immagine diapositiva 3"/>
          <p:cNvSpPr>
            <a:spLocks noGrp="1" noRot="1" noChangeAspect="1"/>
          </p:cNvSpPr>
          <p:nvPr>
            <p:ph type="sldImg" idx="2"/>
          </p:nvPr>
        </p:nvSpPr>
        <p:spPr>
          <a:xfrm>
            <a:off x="1165225" y="1241425"/>
            <a:ext cx="4467225" cy="335121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78375"/>
            <a:ext cx="5438775" cy="3910013"/>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31338"/>
            <a:ext cx="2946400" cy="498475"/>
          </a:xfrm>
          <a:prstGeom prst="rect">
            <a:avLst/>
          </a:prstGeom>
        </p:spPr>
        <p:txBody>
          <a:bodyPr vert="horz" lIns="91440" tIns="45720" rIns="91440" bIns="45720" rtlCol="0" anchor="b"/>
          <a:lstStyle>
            <a:lvl1pPr algn="r">
              <a:defRPr sz="1200"/>
            </a:lvl1pPr>
          </a:lstStyle>
          <a:p>
            <a:fld id="{7EC0C68F-020F-40EE-B430-3A0F81EEDEB7}" type="slidenum">
              <a:rPr lang="it-IT" smtClean="0"/>
              <a:t>‹N›</a:t>
            </a:fld>
            <a:endParaRPr lang="it-IT"/>
          </a:p>
        </p:txBody>
      </p:sp>
    </p:spTree>
    <p:extLst>
      <p:ext uri="{BB962C8B-B14F-4D97-AF65-F5344CB8AC3E}">
        <p14:creationId xmlns:p14="http://schemas.microsoft.com/office/powerpoint/2010/main" val="3995362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EC0C68F-020F-40EE-B430-3A0F81EEDEB7}" type="slidenum">
              <a:rPr lang="it-IT" smtClean="0"/>
              <a:t>1</a:t>
            </a:fld>
            <a:endParaRPr lang="it-IT"/>
          </a:p>
        </p:txBody>
      </p:sp>
    </p:spTree>
    <p:extLst>
      <p:ext uri="{BB962C8B-B14F-4D97-AF65-F5344CB8AC3E}">
        <p14:creationId xmlns:p14="http://schemas.microsoft.com/office/powerpoint/2010/main" val="1810253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EC0C68F-020F-40EE-B430-3A0F81EEDEB7}" type="slidenum">
              <a:rPr lang="it-IT" smtClean="0"/>
              <a:t>2</a:t>
            </a:fld>
            <a:endParaRPr lang="it-IT"/>
          </a:p>
        </p:txBody>
      </p:sp>
    </p:spTree>
    <p:extLst>
      <p:ext uri="{BB962C8B-B14F-4D97-AF65-F5344CB8AC3E}">
        <p14:creationId xmlns:p14="http://schemas.microsoft.com/office/powerpoint/2010/main" val="940633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EC0C68F-020F-40EE-B430-3A0F81EEDEB7}" type="slidenum">
              <a:rPr lang="it-IT" smtClean="0"/>
              <a:t>5</a:t>
            </a:fld>
            <a:endParaRPr lang="it-IT"/>
          </a:p>
        </p:txBody>
      </p:sp>
    </p:spTree>
    <p:extLst>
      <p:ext uri="{BB962C8B-B14F-4D97-AF65-F5344CB8AC3E}">
        <p14:creationId xmlns:p14="http://schemas.microsoft.com/office/powerpoint/2010/main" val="2515825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EC0C68F-020F-40EE-B430-3A0F81EEDEB7}" type="slidenum">
              <a:rPr lang="it-IT" smtClean="0"/>
              <a:t>6</a:t>
            </a:fld>
            <a:endParaRPr lang="it-IT"/>
          </a:p>
        </p:txBody>
      </p:sp>
    </p:spTree>
    <p:extLst>
      <p:ext uri="{BB962C8B-B14F-4D97-AF65-F5344CB8AC3E}">
        <p14:creationId xmlns:p14="http://schemas.microsoft.com/office/powerpoint/2010/main" val="3112101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EC0C68F-020F-40EE-B430-3A0F81EEDEB7}" type="slidenum">
              <a:rPr lang="it-IT" smtClean="0"/>
              <a:t>11</a:t>
            </a:fld>
            <a:endParaRPr lang="it-IT"/>
          </a:p>
        </p:txBody>
      </p:sp>
    </p:spTree>
    <p:extLst>
      <p:ext uri="{BB962C8B-B14F-4D97-AF65-F5344CB8AC3E}">
        <p14:creationId xmlns:p14="http://schemas.microsoft.com/office/powerpoint/2010/main" val="307692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EC0C68F-020F-40EE-B430-3A0F81EEDEB7}" type="slidenum">
              <a:rPr lang="it-IT" smtClean="0"/>
              <a:t>13</a:t>
            </a:fld>
            <a:endParaRPr lang="it-IT"/>
          </a:p>
        </p:txBody>
      </p:sp>
    </p:spTree>
    <p:extLst>
      <p:ext uri="{BB962C8B-B14F-4D97-AF65-F5344CB8AC3E}">
        <p14:creationId xmlns:p14="http://schemas.microsoft.com/office/powerpoint/2010/main" val="389182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EC0C68F-020F-40EE-B430-3A0F81EEDEB7}" type="slidenum">
              <a:rPr lang="it-IT" smtClean="0"/>
              <a:t>28</a:t>
            </a:fld>
            <a:endParaRPr lang="it-IT"/>
          </a:p>
        </p:txBody>
      </p:sp>
    </p:spTree>
    <p:extLst>
      <p:ext uri="{BB962C8B-B14F-4D97-AF65-F5344CB8AC3E}">
        <p14:creationId xmlns:p14="http://schemas.microsoft.com/office/powerpoint/2010/main" val="1991728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EC0C68F-020F-40EE-B430-3A0F81EEDEB7}" type="slidenum">
              <a:rPr lang="it-IT" smtClean="0"/>
              <a:t>31</a:t>
            </a:fld>
            <a:endParaRPr lang="it-IT"/>
          </a:p>
        </p:txBody>
      </p:sp>
    </p:spTree>
    <p:extLst>
      <p:ext uri="{BB962C8B-B14F-4D97-AF65-F5344CB8AC3E}">
        <p14:creationId xmlns:p14="http://schemas.microsoft.com/office/powerpoint/2010/main" val="167534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EC0C68F-020F-40EE-B430-3A0F81EEDEB7}" type="slidenum">
              <a:rPr lang="it-IT" smtClean="0"/>
              <a:t>37</a:t>
            </a:fld>
            <a:endParaRPr lang="it-IT"/>
          </a:p>
        </p:txBody>
      </p:sp>
    </p:spTree>
    <p:extLst>
      <p:ext uri="{BB962C8B-B14F-4D97-AF65-F5344CB8AC3E}">
        <p14:creationId xmlns:p14="http://schemas.microsoft.com/office/powerpoint/2010/main" val="3882263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41F9F82-6306-4ADF-ADDD-8FC7466309EF}" type="datetimeFigureOut">
              <a:rPr lang="it-IT" smtClean="0"/>
              <a:t>30/10/2019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30A63B2-68FB-4E77-AE5C-162D6A89A060}" type="slidenum">
              <a:rPr lang="it-IT" smtClean="0"/>
              <a:t>‹N›</a:t>
            </a:fld>
            <a:endParaRPr lang="it-IT"/>
          </a:p>
        </p:txBody>
      </p:sp>
    </p:spTree>
    <p:extLst>
      <p:ext uri="{BB962C8B-B14F-4D97-AF65-F5344CB8AC3E}">
        <p14:creationId xmlns:p14="http://schemas.microsoft.com/office/powerpoint/2010/main" val="4049882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41F9F82-6306-4ADF-ADDD-8FC7466309EF}" type="datetimeFigureOut">
              <a:rPr lang="it-IT" smtClean="0"/>
              <a:t>30/10/2019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30A63B2-68FB-4E77-AE5C-162D6A89A060}" type="slidenum">
              <a:rPr lang="it-IT" smtClean="0"/>
              <a:t>‹N›</a:t>
            </a:fld>
            <a:endParaRPr lang="it-IT"/>
          </a:p>
        </p:txBody>
      </p:sp>
    </p:spTree>
    <p:extLst>
      <p:ext uri="{BB962C8B-B14F-4D97-AF65-F5344CB8AC3E}">
        <p14:creationId xmlns:p14="http://schemas.microsoft.com/office/powerpoint/2010/main" val="756575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41F9F82-6306-4ADF-ADDD-8FC7466309EF}" type="datetimeFigureOut">
              <a:rPr lang="it-IT" smtClean="0"/>
              <a:t>30/10/2019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30A63B2-68FB-4E77-AE5C-162D6A89A060}" type="slidenum">
              <a:rPr lang="it-IT" smtClean="0"/>
              <a:t>‹N›</a:t>
            </a:fld>
            <a:endParaRPr lang="it-IT"/>
          </a:p>
        </p:txBody>
      </p:sp>
    </p:spTree>
    <p:extLst>
      <p:ext uri="{BB962C8B-B14F-4D97-AF65-F5344CB8AC3E}">
        <p14:creationId xmlns:p14="http://schemas.microsoft.com/office/powerpoint/2010/main" val="3413980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41F9F82-6306-4ADF-ADDD-8FC7466309EF}" type="datetimeFigureOut">
              <a:rPr lang="it-IT" smtClean="0"/>
              <a:t>30/10/2019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30A63B2-68FB-4E77-AE5C-162D6A89A060}" type="slidenum">
              <a:rPr lang="it-IT" smtClean="0"/>
              <a:t>‹N›</a:t>
            </a:fld>
            <a:endParaRPr lang="it-IT"/>
          </a:p>
        </p:txBody>
      </p:sp>
    </p:spTree>
    <p:extLst>
      <p:ext uri="{BB962C8B-B14F-4D97-AF65-F5344CB8AC3E}">
        <p14:creationId xmlns:p14="http://schemas.microsoft.com/office/powerpoint/2010/main" val="4056721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41F9F82-6306-4ADF-ADDD-8FC7466309EF}" type="datetimeFigureOut">
              <a:rPr lang="it-IT" smtClean="0"/>
              <a:t>30/10/2019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30A63B2-68FB-4E77-AE5C-162D6A89A060}" type="slidenum">
              <a:rPr lang="it-IT" smtClean="0"/>
              <a:t>‹N›</a:t>
            </a:fld>
            <a:endParaRPr lang="it-IT"/>
          </a:p>
        </p:txBody>
      </p:sp>
    </p:spTree>
    <p:extLst>
      <p:ext uri="{BB962C8B-B14F-4D97-AF65-F5344CB8AC3E}">
        <p14:creationId xmlns:p14="http://schemas.microsoft.com/office/powerpoint/2010/main" val="4089886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41F9F82-6306-4ADF-ADDD-8FC7466309EF}" type="datetimeFigureOut">
              <a:rPr lang="it-IT" smtClean="0"/>
              <a:t>30/10/2019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30A63B2-68FB-4E77-AE5C-162D6A89A060}" type="slidenum">
              <a:rPr lang="it-IT" smtClean="0"/>
              <a:t>‹N›</a:t>
            </a:fld>
            <a:endParaRPr lang="it-IT"/>
          </a:p>
        </p:txBody>
      </p:sp>
    </p:spTree>
    <p:extLst>
      <p:ext uri="{BB962C8B-B14F-4D97-AF65-F5344CB8AC3E}">
        <p14:creationId xmlns:p14="http://schemas.microsoft.com/office/powerpoint/2010/main" val="1000907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41F9F82-6306-4ADF-ADDD-8FC7466309EF}" type="datetimeFigureOut">
              <a:rPr lang="it-IT" smtClean="0"/>
              <a:t>30/10/2019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30A63B2-68FB-4E77-AE5C-162D6A89A060}" type="slidenum">
              <a:rPr lang="it-IT" smtClean="0"/>
              <a:t>‹N›</a:t>
            </a:fld>
            <a:endParaRPr lang="it-IT"/>
          </a:p>
        </p:txBody>
      </p:sp>
    </p:spTree>
    <p:extLst>
      <p:ext uri="{BB962C8B-B14F-4D97-AF65-F5344CB8AC3E}">
        <p14:creationId xmlns:p14="http://schemas.microsoft.com/office/powerpoint/2010/main" val="1158239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41F9F82-6306-4ADF-ADDD-8FC7466309EF}" type="datetimeFigureOut">
              <a:rPr lang="it-IT" smtClean="0"/>
              <a:t>30/10/2019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30A63B2-68FB-4E77-AE5C-162D6A89A060}" type="slidenum">
              <a:rPr lang="it-IT" smtClean="0"/>
              <a:t>‹N›</a:t>
            </a:fld>
            <a:endParaRPr lang="it-IT"/>
          </a:p>
        </p:txBody>
      </p:sp>
    </p:spTree>
    <p:extLst>
      <p:ext uri="{BB962C8B-B14F-4D97-AF65-F5344CB8AC3E}">
        <p14:creationId xmlns:p14="http://schemas.microsoft.com/office/powerpoint/2010/main" val="4006146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41F9F82-6306-4ADF-ADDD-8FC7466309EF}" type="datetimeFigureOut">
              <a:rPr lang="it-IT" smtClean="0"/>
              <a:t>30/10/2019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30A63B2-68FB-4E77-AE5C-162D6A89A060}" type="slidenum">
              <a:rPr lang="it-IT" smtClean="0"/>
              <a:t>‹N›</a:t>
            </a:fld>
            <a:endParaRPr lang="it-IT"/>
          </a:p>
        </p:txBody>
      </p:sp>
    </p:spTree>
    <p:extLst>
      <p:ext uri="{BB962C8B-B14F-4D97-AF65-F5344CB8AC3E}">
        <p14:creationId xmlns:p14="http://schemas.microsoft.com/office/powerpoint/2010/main" val="777894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41F9F82-6306-4ADF-ADDD-8FC7466309EF}" type="datetimeFigureOut">
              <a:rPr lang="it-IT" smtClean="0"/>
              <a:t>30/10/2019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30A63B2-68FB-4E77-AE5C-162D6A89A060}" type="slidenum">
              <a:rPr lang="it-IT" smtClean="0"/>
              <a:t>‹N›</a:t>
            </a:fld>
            <a:endParaRPr lang="it-IT"/>
          </a:p>
        </p:txBody>
      </p:sp>
    </p:spTree>
    <p:extLst>
      <p:ext uri="{BB962C8B-B14F-4D97-AF65-F5344CB8AC3E}">
        <p14:creationId xmlns:p14="http://schemas.microsoft.com/office/powerpoint/2010/main" val="1707810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41F9F82-6306-4ADF-ADDD-8FC7466309EF}" type="datetimeFigureOut">
              <a:rPr lang="it-IT" smtClean="0"/>
              <a:t>30/10/2019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30A63B2-68FB-4E77-AE5C-162D6A89A060}" type="slidenum">
              <a:rPr lang="it-IT" smtClean="0"/>
              <a:t>‹N›</a:t>
            </a:fld>
            <a:endParaRPr lang="it-IT"/>
          </a:p>
        </p:txBody>
      </p:sp>
    </p:spTree>
    <p:extLst>
      <p:ext uri="{BB962C8B-B14F-4D97-AF65-F5344CB8AC3E}">
        <p14:creationId xmlns:p14="http://schemas.microsoft.com/office/powerpoint/2010/main" val="123624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1F9F82-6306-4ADF-ADDD-8FC7466309EF}" type="datetimeFigureOut">
              <a:rPr lang="it-IT" smtClean="0"/>
              <a:t>30/10/2019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0A63B2-68FB-4E77-AE5C-162D6A89A060}" type="slidenum">
              <a:rPr lang="it-IT" smtClean="0"/>
              <a:t>‹N›</a:t>
            </a:fld>
            <a:endParaRPr lang="it-IT"/>
          </a:p>
        </p:txBody>
      </p:sp>
    </p:spTree>
    <p:extLst>
      <p:ext uri="{BB962C8B-B14F-4D97-AF65-F5344CB8AC3E}">
        <p14:creationId xmlns:p14="http://schemas.microsoft.com/office/powerpoint/2010/main" val="522242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999235" y="1366821"/>
            <a:ext cx="7613597" cy="1323439"/>
          </a:xfrm>
          <a:prstGeom prst="rect">
            <a:avLst/>
          </a:prstGeom>
          <a:noFill/>
        </p:spPr>
        <p:txBody>
          <a:bodyPr wrap="square" rtlCol="0">
            <a:spAutoFit/>
          </a:bodyPr>
          <a:lstStyle/>
          <a:p>
            <a:r>
              <a:rPr lang="it-IT" sz="8000" dirty="0" smtClean="0">
                <a:solidFill>
                  <a:srgbClr val="FF0000"/>
                </a:solidFill>
                <a:latin typeface="Comic Sans MS" panose="030F0702030302020204" pitchFamily="66" charset="0"/>
              </a:rPr>
              <a:t>LAUDATO  SI’</a:t>
            </a:r>
            <a:endParaRPr lang="it-IT" sz="8000" dirty="0">
              <a:solidFill>
                <a:srgbClr val="FF0000"/>
              </a:solidFill>
              <a:latin typeface="Comic Sans MS" panose="030F0702030302020204" pitchFamily="66" charset="0"/>
            </a:endParaRPr>
          </a:p>
        </p:txBody>
      </p:sp>
      <p:sp>
        <p:nvSpPr>
          <p:cNvPr id="3" name="CasellaDiTesto 2"/>
          <p:cNvSpPr txBox="1"/>
          <p:nvPr/>
        </p:nvSpPr>
        <p:spPr>
          <a:xfrm>
            <a:off x="899592" y="2492896"/>
            <a:ext cx="7271542" cy="584775"/>
          </a:xfrm>
          <a:prstGeom prst="rect">
            <a:avLst/>
          </a:prstGeom>
          <a:noFill/>
        </p:spPr>
        <p:txBody>
          <a:bodyPr wrap="none" rtlCol="0">
            <a:spAutoFit/>
          </a:bodyPr>
          <a:lstStyle/>
          <a:p>
            <a:r>
              <a:rPr lang="it-IT" sz="3200" dirty="0" smtClean="0">
                <a:solidFill>
                  <a:srgbClr val="FF0000"/>
                </a:solidFill>
                <a:latin typeface="Comic Sans MS" panose="030F0702030302020204" pitchFamily="66" charset="0"/>
              </a:rPr>
              <a:t>Enciclica sulla cura della casa comune</a:t>
            </a:r>
            <a:endParaRPr lang="it-IT" sz="3200" dirty="0">
              <a:solidFill>
                <a:srgbClr val="FF0000"/>
              </a:solidFill>
              <a:latin typeface="Comic Sans MS" panose="030F0702030302020204" pitchFamily="66" charset="0"/>
            </a:endParaRPr>
          </a:p>
        </p:txBody>
      </p:sp>
      <p:sp>
        <p:nvSpPr>
          <p:cNvPr id="4" name="CasellaDiTesto 3"/>
          <p:cNvSpPr txBox="1"/>
          <p:nvPr/>
        </p:nvSpPr>
        <p:spPr>
          <a:xfrm>
            <a:off x="2807967" y="462152"/>
            <a:ext cx="3454792" cy="523220"/>
          </a:xfrm>
          <a:prstGeom prst="rect">
            <a:avLst/>
          </a:prstGeom>
          <a:noFill/>
        </p:spPr>
        <p:txBody>
          <a:bodyPr wrap="none" rtlCol="0">
            <a:spAutoFit/>
          </a:bodyPr>
          <a:lstStyle/>
          <a:p>
            <a:r>
              <a:rPr lang="it-IT" sz="2800" b="1" dirty="0" smtClean="0">
                <a:latin typeface="Comic Sans MS" panose="030F0702030302020204" pitchFamily="66" charset="0"/>
              </a:rPr>
              <a:t>PAPA FRANCESCO</a:t>
            </a:r>
            <a:endParaRPr lang="it-IT" sz="2800" b="1" dirty="0">
              <a:latin typeface="Comic Sans MS" panose="030F0702030302020204" pitchFamily="66" charset="0"/>
            </a:endParaRPr>
          </a:p>
        </p:txBody>
      </p:sp>
      <p:sp>
        <p:nvSpPr>
          <p:cNvPr id="5" name="CasellaDiTesto 4"/>
          <p:cNvSpPr txBox="1"/>
          <p:nvPr/>
        </p:nvSpPr>
        <p:spPr>
          <a:xfrm>
            <a:off x="323528" y="3716014"/>
            <a:ext cx="7360470" cy="1384995"/>
          </a:xfrm>
          <a:prstGeom prst="rect">
            <a:avLst/>
          </a:prstGeom>
          <a:noFill/>
        </p:spPr>
        <p:txBody>
          <a:bodyPr wrap="square" rtlCol="0">
            <a:spAutoFit/>
          </a:bodyPr>
          <a:lstStyle/>
          <a:p>
            <a:r>
              <a:rPr lang="it-IT" sz="2400" i="1" dirty="0" smtClean="0">
                <a:latin typeface="Comic Sans MS" panose="030F0702030302020204" pitchFamily="66" charset="0"/>
              </a:rPr>
              <a:t>                          </a:t>
            </a:r>
            <a:r>
              <a:rPr lang="it-IT" sz="2800" b="1" i="1" dirty="0" smtClean="0">
                <a:latin typeface="Comic Sans MS" panose="030F0702030302020204" pitchFamily="66" charset="0"/>
              </a:rPr>
              <a:t>LA RADICE UMANA </a:t>
            </a:r>
          </a:p>
          <a:p>
            <a:pPr algn="ctr"/>
            <a:r>
              <a:rPr lang="it-IT" sz="2800" b="1" i="1" dirty="0" smtClean="0">
                <a:latin typeface="Comic Sans MS" panose="030F0702030302020204" pitchFamily="66" charset="0"/>
              </a:rPr>
              <a:t>   DELLA </a:t>
            </a:r>
          </a:p>
          <a:p>
            <a:pPr algn="ctr"/>
            <a:r>
              <a:rPr lang="it-IT" sz="2800" b="1" i="1" dirty="0" smtClean="0">
                <a:latin typeface="Comic Sans MS" panose="030F0702030302020204" pitchFamily="66" charset="0"/>
              </a:rPr>
              <a:t>      CRISI ECOLOGICA</a:t>
            </a:r>
            <a:endParaRPr lang="it-IT" sz="2800" b="1" i="1" dirty="0">
              <a:latin typeface="Comic Sans MS" panose="030F0702030302020204" pitchFamily="66" charset="0"/>
            </a:endParaRPr>
          </a:p>
        </p:txBody>
      </p:sp>
      <p:sp>
        <p:nvSpPr>
          <p:cNvPr id="6" name="CasellaDiTesto 5"/>
          <p:cNvSpPr txBox="1"/>
          <p:nvPr/>
        </p:nvSpPr>
        <p:spPr>
          <a:xfrm>
            <a:off x="5436096" y="6180112"/>
            <a:ext cx="3518912" cy="461665"/>
          </a:xfrm>
          <a:prstGeom prst="rect">
            <a:avLst/>
          </a:prstGeom>
          <a:noFill/>
        </p:spPr>
        <p:txBody>
          <a:bodyPr wrap="none" rtlCol="0">
            <a:spAutoFit/>
          </a:bodyPr>
          <a:lstStyle/>
          <a:p>
            <a:r>
              <a:rPr lang="it-IT" sz="2400" dirty="0">
                <a:solidFill>
                  <a:srgbClr val="FF0000"/>
                </a:solidFill>
                <a:latin typeface="Comic Sans MS" panose="030F0702030302020204" pitchFamily="66" charset="0"/>
              </a:rPr>
              <a:t>e</a:t>
            </a:r>
            <a:r>
              <a:rPr lang="it-IT" sz="2400" dirty="0" smtClean="0">
                <a:solidFill>
                  <a:srgbClr val="FF0000"/>
                </a:solidFill>
                <a:latin typeface="Comic Sans MS" panose="030F0702030302020204" pitchFamily="66" charset="0"/>
              </a:rPr>
              <a:t>nzo.lucchetti@unipr.it</a:t>
            </a:r>
            <a:endParaRPr lang="it-IT" sz="2400" dirty="0">
              <a:solidFill>
                <a:srgbClr val="FF0000"/>
              </a:solidFill>
              <a:latin typeface="Comic Sans MS" panose="030F0702030302020204" pitchFamily="66" charset="0"/>
            </a:endParaRPr>
          </a:p>
        </p:txBody>
      </p:sp>
      <p:sp>
        <p:nvSpPr>
          <p:cNvPr id="7" name="Rettangolo 6"/>
          <p:cNvSpPr/>
          <p:nvPr/>
        </p:nvSpPr>
        <p:spPr>
          <a:xfrm>
            <a:off x="630809" y="1124744"/>
            <a:ext cx="8045647" cy="2240958"/>
          </a:xfrm>
          <a:prstGeom prst="rect">
            <a:avLst/>
          </a:prstGeom>
          <a:noFill/>
          <a:ln w="1016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smtClean="0"/>
          </a:p>
          <a:p>
            <a:pPr algn="ctr"/>
            <a:endParaRPr lang="it-IT" dirty="0"/>
          </a:p>
        </p:txBody>
      </p:sp>
      <p:sp>
        <p:nvSpPr>
          <p:cNvPr id="8" name="Rettangolo 7"/>
          <p:cNvSpPr/>
          <p:nvPr/>
        </p:nvSpPr>
        <p:spPr>
          <a:xfrm>
            <a:off x="539552" y="1124744"/>
            <a:ext cx="8073280" cy="2304256"/>
          </a:xfrm>
          <a:prstGeom prst="rect">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smtClean="0"/>
          </a:p>
          <a:p>
            <a:pPr algn="ctr"/>
            <a:endParaRPr lang="it-IT" dirty="0"/>
          </a:p>
        </p:txBody>
      </p:sp>
      <p:sp>
        <p:nvSpPr>
          <p:cNvPr id="9" name="Rettangolo 8"/>
          <p:cNvSpPr/>
          <p:nvPr/>
        </p:nvSpPr>
        <p:spPr>
          <a:xfrm>
            <a:off x="683567" y="1205462"/>
            <a:ext cx="7876507" cy="2079522"/>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smtClean="0"/>
          </a:p>
          <a:p>
            <a:pPr algn="ctr"/>
            <a:endParaRPr lang="it-IT" dirty="0"/>
          </a:p>
        </p:txBody>
      </p:sp>
      <p:cxnSp>
        <p:nvCxnSpPr>
          <p:cNvPr id="11" name="Connettore 1 10"/>
          <p:cNvCxnSpPr/>
          <p:nvPr/>
        </p:nvCxnSpPr>
        <p:spPr>
          <a:xfrm flipV="1">
            <a:off x="467544" y="1052736"/>
            <a:ext cx="8352928" cy="871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4" name="Connettore 1 13"/>
          <p:cNvCxnSpPr/>
          <p:nvPr/>
        </p:nvCxnSpPr>
        <p:spPr>
          <a:xfrm flipV="1">
            <a:off x="467544" y="3429000"/>
            <a:ext cx="8352928" cy="72008"/>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6" name="Connettore 1 15"/>
          <p:cNvCxnSpPr/>
          <p:nvPr/>
        </p:nvCxnSpPr>
        <p:spPr>
          <a:xfrm>
            <a:off x="8748464" y="1044026"/>
            <a:ext cx="0" cy="2380619"/>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9" name="Connettore 1 18"/>
          <p:cNvCxnSpPr/>
          <p:nvPr/>
        </p:nvCxnSpPr>
        <p:spPr>
          <a:xfrm>
            <a:off x="467544" y="1044026"/>
            <a:ext cx="0" cy="2461337"/>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3161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Connettore 1 18"/>
          <p:cNvCxnSpPr/>
          <p:nvPr/>
        </p:nvCxnSpPr>
        <p:spPr>
          <a:xfrm flipV="1">
            <a:off x="170196" y="1464131"/>
            <a:ext cx="1233452" cy="2807"/>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1" name="Connettore 1 20"/>
          <p:cNvCxnSpPr/>
          <p:nvPr/>
        </p:nvCxnSpPr>
        <p:spPr>
          <a:xfrm flipV="1">
            <a:off x="179512" y="1049524"/>
            <a:ext cx="8784976" cy="73818"/>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2" name="Rettangolo 1"/>
          <p:cNvSpPr/>
          <p:nvPr/>
        </p:nvSpPr>
        <p:spPr>
          <a:xfrm>
            <a:off x="107504" y="-4288"/>
            <a:ext cx="8928992" cy="6053196"/>
          </a:xfrm>
          <a:prstGeom prst="rect">
            <a:avLst/>
          </a:prstGeom>
        </p:spPr>
        <p:txBody>
          <a:bodyPr wrap="square">
            <a:spAutoFit/>
          </a:bodyPr>
          <a:lstStyle/>
          <a:p>
            <a:pPr algn="ctr">
              <a:lnSpc>
                <a:spcPct val="107000"/>
              </a:lnSpc>
              <a:spcAft>
                <a:spcPts val="0"/>
              </a:spcAft>
            </a:pPr>
            <a:endParaRPr lang="it-IT" sz="1000" dirty="0"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endParaRPr>
          </a:p>
          <a:p>
            <a:pPr algn="ctr">
              <a:lnSpc>
                <a:spcPct val="107000"/>
              </a:lnSpc>
              <a:spcAft>
                <a:spcPts val="0"/>
              </a:spcAft>
            </a:pPr>
            <a:r>
              <a:rPr lang="it-IT" sz="3000" dirty="0"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L’uomo moderno</a:t>
            </a:r>
            <a:endParaRPr lang="it-IT" sz="3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sz="2400" dirty="0" smtClean="0">
                <a:solidFill>
                  <a:schemeClr val="accent1">
                    <a:lumMod val="75000"/>
                  </a:schemeClr>
                </a:solidFill>
                <a:latin typeface="Comic Sans MS" panose="030F0702030302020204" pitchFamily="66" charset="0"/>
                <a:ea typeface="Calibri" panose="020F0502020204030204" pitchFamily="34" charset="0"/>
                <a:cs typeface="Times New Roman" panose="02020603050405020304" pitchFamily="18" charset="0"/>
              </a:rPr>
              <a:t>non </a:t>
            </a:r>
            <a:r>
              <a:rPr lang="it-IT" sz="2400" dirty="0">
                <a:solidFill>
                  <a:schemeClr val="accent1">
                    <a:lumMod val="75000"/>
                  </a:schemeClr>
                </a:solidFill>
                <a:latin typeface="Comic Sans MS" panose="030F0702030302020204" pitchFamily="66" charset="0"/>
                <a:ea typeface="Calibri" panose="020F0502020204030204" pitchFamily="34" charset="0"/>
                <a:cs typeface="Times New Roman" panose="02020603050405020304" pitchFamily="18" charset="0"/>
              </a:rPr>
              <a:t>è stato educato al retto uso della potenza che ha acquisito</a:t>
            </a:r>
            <a:r>
              <a:rPr lang="it-IT" sz="24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 l’immensa crescita tecnologica </a:t>
            </a:r>
            <a:r>
              <a:rPr lang="it-IT" sz="2400" dirty="0">
                <a:solidFill>
                  <a:schemeClr val="accent1">
                    <a:lumMod val="50000"/>
                  </a:schemeClr>
                </a:solidFill>
                <a:latin typeface="Comic Sans MS" panose="030F0702030302020204" pitchFamily="66" charset="0"/>
                <a:ea typeface="Calibri" panose="020F0502020204030204" pitchFamily="34" charset="0"/>
                <a:cs typeface="Times New Roman" panose="02020603050405020304" pitchFamily="18" charset="0"/>
              </a:rPr>
              <a:t>non è stata accompagnata da uno sviluppo dell’essere umano per quanto riguarda </a:t>
            </a:r>
            <a:r>
              <a:rPr lang="it-IT" sz="2400" b="1" dirty="0">
                <a:solidFill>
                  <a:schemeClr val="accent6">
                    <a:lumMod val="75000"/>
                  </a:schemeClr>
                </a:solidFill>
                <a:latin typeface="Comic Sans MS" panose="030F0702030302020204" pitchFamily="66" charset="0"/>
                <a:ea typeface="Calibri" panose="020F0502020204030204" pitchFamily="34" charset="0"/>
                <a:cs typeface="Times New Roman" panose="02020603050405020304" pitchFamily="18" charset="0"/>
              </a:rPr>
              <a:t>responsabilità, valori e </a:t>
            </a:r>
            <a:r>
              <a:rPr lang="it-IT" sz="2400" b="1" dirty="0" smtClean="0">
                <a:solidFill>
                  <a:schemeClr val="accent6">
                    <a:lumMod val="75000"/>
                  </a:schemeClr>
                </a:solidFill>
                <a:latin typeface="Comic Sans MS" panose="030F0702030302020204" pitchFamily="66" charset="0"/>
                <a:ea typeface="Calibri" panose="020F0502020204030204" pitchFamily="34" charset="0"/>
                <a:cs typeface="Times New Roman" panose="02020603050405020304" pitchFamily="18" charset="0"/>
              </a:rPr>
              <a:t>coscienza</a:t>
            </a:r>
            <a:r>
              <a:rPr lang="it-IT" sz="2400" dirty="0"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r>
              <a:rPr lang="it-IT" dirty="0" smtClean="0">
                <a:latin typeface="Comic Sans MS" panose="030F0702030302020204" pitchFamily="66" charset="0"/>
                <a:ea typeface="Calibri" panose="020F0502020204030204" pitchFamily="34" charset="0"/>
                <a:cs typeface="Times New Roman" panose="02020603050405020304" pitchFamily="18" charset="0"/>
              </a:rPr>
              <a:t>[104 </a:t>
            </a:r>
            <a:r>
              <a:rPr lang="it-IT" dirty="0" err="1" smtClean="0">
                <a:latin typeface="Comic Sans MS" panose="030F0702030302020204" pitchFamily="66" charset="0"/>
                <a:ea typeface="Calibri" panose="020F0502020204030204" pitchFamily="34" charset="0"/>
                <a:cs typeface="Times New Roman" panose="02020603050405020304" pitchFamily="18" charset="0"/>
              </a:rPr>
              <a:t>ss</a:t>
            </a:r>
            <a:r>
              <a:rPr lang="it-IT" dirty="0" smtClean="0">
                <a:latin typeface="Comic Sans MS" panose="030F0702030302020204" pitchFamily="66" charset="0"/>
                <a:ea typeface="Calibri" panose="020F0502020204030204" pitchFamily="34" charset="0"/>
                <a:cs typeface="Times New Roman" panose="02020603050405020304" pitchFamily="18" charset="0"/>
              </a:rPr>
              <a:t>]. </a:t>
            </a:r>
          </a:p>
          <a:p>
            <a:pPr algn="just">
              <a:lnSpc>
                <a:spcPct val="107000"/>
              </a:lnSpc>
              <a:spcAft>
                <a:spcPts val="0"/>
              </a:spcAft>
            </a:pPr>
            <a:endParaRPr lang="it-IT" sz="2200" b="1" dirty="0" smtClean="0">
              <a:latin typeface="Comic Sans MS" panose="030F0702030302020204" pitchFamily="66" charset="0"/>
              <a:ea typeface="Calibri" panose="020F0502020204030204" pitchFamily="34" charset="0"/>
              <a:cs typeface="Times New Roman" panose="02020603050405020304" pitchFamily="18" charset="0"/>
            </a:endParaRPr>
          </a:p>
          <a:p>
            <a:pPr algn="just">
              <a:lnSpc>
                <a:spcPct val="107000"/>
              </a:lnSpc>
              <a:spcAft>
                <a:spcPts val="0"/>
              </a:spcAft>
            </a:pPr>
            <a:r>
              <a:rPr lang="it-IT" sz="2200" b="1" dirty="0" smtClean="0">
                <a:latin typeface="Comic Sans MS" panose="030F0702030302020204" pitchFamily="66" charset="0"/>
                <a:ea typeface="Calibri" panose="020F0502020204030204" pitchFamily="34" charset="0"/>
                <a:cs typeface="Times New Roman" panose="02020603050405020304" pitchFamily="18" charset="0"/>
              </a:rPr>
              <a:t>Ne è derivata </a:t>
            </a:r>
            <a:r>
              <a:rPr lang="it-IT" sz="2200" dirty="0" smtClean="0">
                <a:latin typeface="Comic Sans MS" panose="030F0702030302020204" pitchFamily="66" charset="0"/>
                <a:ea typeface="Calibri" panose="020F0502020204030204" pitchFamily="34" charset="0"/>
                <a:cs typeface="Times New Roman" panose="02020603050405020304" pitchFamily="18" charset="0"/>
              </a:rPr>
              <a:t>una </a:t>
            </a:r>
            <a:r>
              <a:rPr lang="it-IT" sz="2800" b="1" i="1" dirty="0" err="1"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inequale</a:t>
            </a:r>
            <a:r>
              <a:rPr lang="it-IT" sz="2400" i="1" dirty="0"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r>
              <a:rPr lang="it-IT" sz="2400" b="1" i="1"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distribuzione</a:t>
            </a:r>
            <a:r>
              <a:rPr lang="it-IT" sz="2400" dirty="0">
                <a:latin typeface="Comic Sans MS" panose="030F0702030302020204" pitchFamily="66" charset="0"/>
                <a:ea typeface="Calibri" panose="020F0502020204030204" pitchFamily="34" charset="0"/>
                <a:cs typeface="Times New Roman" panose="02020603050405020304" pitchFamily="18" charset="0"/>
              </a:rPr>
              <a:t> </a:t>
            </a:r>
            <a:r>
              <a:rPr lang="it-IT" sz="2200" dirty="0">
                <a:latin typeface="Comic Sans MS" panose="030F0702030302020204" pitchFamily="66" charset="0"/>
                <a:ea typeface="Calibri" panose="020F0502020204030204" pitchFamily="34" charset="0"/>
                <a:cs typeface="Times New Roman" panose="02020603050405020304" pitchFamily="18" charset="0"/>
              </a:rPr>
              <a:t>e </a:t>
            </a:r>
            <a:r>
              <a:rPr lang="it-IT" sz="2200" dirty="0" smtClean="0">
                <a:latin typeface="Comic Sans MS" panose="030F0702030302020204" pitchFamily="66" charset="0"/>
                <a:ea typeface="Calibri" panose="020F0502020204030204" pitchFamily="34" charset="0"/>
                <a:cs typeface="Times New Roman" panose="02020603050405020304" pitchFamily="18" charset="0"/>
              </a:rPr>
              <a:t>un </a:t>
            </a:r>
            <a:r>
              <a:rPr lang="it-IT" sz="2800" b="1" i="1" dirty="0" err="1"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inequale</a:t>
            </a:r>
            <a:r>
              <a:rPr lang="it-IT" sz="2400" b="1" i="1" dirty="0"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r>
              <a:rPr lang="it-IT" sz="2400" b="1" i="1"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uso </a:t>
            </a:r>
            <a:r>
              <a:rPr lang="it-IT" sz="2200" dirty="0">
                <a:latin typeface="Comic Sans MS" panose="030F0702030302020204" pitchFamily="66" charset="0"/>
                <a:ea typeface="Calibri" panose="020F0502020204030204" pitchFamily="34" charset="0"/>
                <a:cs typeface="Times New Roman" panose="02020603050405020304" pitchFamily="18" charset="0"/>
              </a:rPr>
              <a:t>delle risorse, sia quelle che l’uomo ricava dalla Terra, sia quelle che costruisce con le sue azioni</a:t>
            </a:r>
            <a:r>
              <a:rPr lang="it-IT" sz="2200" b="1" dirty="0"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p>
          <a:p>
            <a:pPr algn="just">
              <a:lnSpc>
                <a:spcPct val="107000"/>
              </a:lnSpc>
              <a:spcAft>
                <a:spcPts val="0"/>
              </a:spcAft>
            </a:pPr>
            <a:r>
              <a:rPr lang="it-IT" sz="2200" b="1" dirty="0"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e l’emergere</a:t>
            </a:r>
            <a:r>
              <a:rPr lang="it-IT" sz="2200" dirty="0" smtClean="0">
                <a:latin typeface="Comic Sans MS" panose="030F0702030302020204" pitchFamily="66" charset="0"/>
                <a:ea typeface="Calibri" panose="020F0502020204030204" pitchFamily="34" charset="0"/>
                <a:cs typeface="Times New Roman" panose="02020603050405020304" pitchFamily="18" charset="0"/>
              </a:rPr>
              <a:t>, </a:t>
            </a:r>
            <a:r>
              <a:rPr lang="it-IT" sz="2200" dirty="0">
                <a:latin typeface="Comic Sans MS" panose="030F0702030302020204" pitchFamily="66" charset="0"/>
                <a:ea typeface="Calibri" panose="020F0502020204030204" pitchFamily="34" charset="0"/>
                <a:cs typeface="Times New Roman" panose="02020603050405020304" pitchFamily="18" charset="0"/>
              </a:rPr>
              <a:t>in modo estremamente vistoso ed eticamente inaccettabile, </a:t>
            </a:r>
            <a:r>
              <a:rPr lang="it-IT" sz="2200" dirty="0" smtClean="0">
                <a:latin typeface="Comic Sans MS" panose="030F0702030302020204" pitchFamily="66" charset="0"/>
                <a:ea typeface="Calibri" panose="020F0502020204030204" pitchFamily="34" charset="0"/>
                <a:cs typeface="Times New Roman" panose="02020603050405020304" pitchFamily="18" charset="0"/>
              </a:rPr>
              <a:t>di condizioni profondamente contrastanti:</a:t>
            </a:r>
          </a:p>
          <a:p>
            <a:pPr marL="342900" indent="-342900" algn="just">
              <a:lnSpc>
                <a:spcPct val="107000"/>
              </a:lnSpc>
              <a:spcAft>
                <a:spcPts val="0"/>
              </a:spcAft>
              <a:buFontTx/>
              <a:buChar char="-"/>
            </a:pPr>
            <a:r>
              <a:rPr lang="it-IT" sz="2200" dirty="0" smtClean="0">
                <a:latin typeface="Comic Sans MS" panose="030F0702030302020204" pitchFamily="66" charset="0"/>
                <a:ea typeface="Calibri" panose="020F0502020204030204" pitchFamily="34" charset="0"/>
                <a:cs typeface="Times New Roman" panose="02020603050405020304" pitchFamily="18" charset="0"/>
              </a:rPr>
              <a:t>presso alcuni</a:t>
            </a:r>
            <a:r>
              <a:rPr lang="it-IT" sz="2200" b="1" dirty="0"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r>
              <a:rPr lang="it-IT" sz="2200" dirty="0" smtClean="0">
                <a:latin typeface="Comic Sans MS" panose="030F0702030302020204" pitchFamily="66" charset="0"/>
                <a:ea typeface="Calibri" panose="020F0502020204030204" pitchFamily="34" charset="0"/>
                <a:cs typeface="Times New Roman" panose="02020603050405020304" pitchFamily="18" charset="0"/>
              </a:rPr>
              <a:t>una </a:t>
            </a:r>
            <a:r>
              <a:rPr lang="it-IT" sz="2200" dirty="0">
                <a:latin typeface="Comic Sans MS" panose="030F0702030302020204" pitchFamily="66" charset="0"/>
                <a:ea typeface="Calibri" panose="020F0502020204030204" pitchFamily="34" charset="0"/>
                <a:cs typeface="Times New Roman" panose="02020603050405020304" pitchFamily="18" charset="0"/>
              </a:rPr>
              <a:t>sorta di </a:t>
            </a:r>
            <a:r>
              <a:rPr lang="it-IT" sz="2200" b="1" dirty="0" err="1">
                <a:solidFill>
                  <a:srgbClr val="FF0000"/>
                </a:solidFill>
                <a:latin typeface="Comic Sans MS" panose="030F0702030302020204" pitchFamily="66" charset="0"/>
                <a:ea typeface="Calibri" panose="020F0502020204030204" pitchFamily="34" charset="0"/>
                <a:cs typeface="Times New Roman" panose="02020603050405020304" pitchFamily="18" charset="0"/>
              </a:rPr>
              <a:t>supersviluppo</a:t>
            </a:r>
            <a:r>
              <a:rPr lang="it-IT" sz="2200" b="1"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 dissipatore e </a:t>
            </a:r>
            <a:r>
              <a:rPr lang="it-IT" sz="2200" b="1" dirty="0"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consumistico</a:t>
            </a:r>
            <a:r>
              <a:rPr lang="it-IT" sz="2200" dirty="0" smtClean="0">
                <a:latin typeface="Comic Sans MS" panose="030F0702030302020204" pitchFamily="66" charset="0"/>
                <a:ea typeface="Calibri" panose="020F0502020204030204" pitchFamily="34" charset="0"/>
                <a:cs typeface="Times New Roman" panose="02020603050405020304" pitchFamily="18" charset="0"/>
              </a:rPr>
              <a:t>, </a:t>
            </a:r>
          </a:p>
          <a:p>
            <a:pPr marL="342900" indent="-342900" algn="just">
              <a:lnSpc>
                <a:spcPct val="107000"/>
              </a:lnSpc>
              <a:spcAft>
                <a:spcPts val="0"/>
              </a:spcAft>
              <a:buFontTx/>
              <a:buChar char="-"/>
            </a:pPr>
            <a:r>
              <a:rPr lang="it-IT" sz="2200" dirty="0" smtClean="0">
                <a:latin typeface="Comic Sans MS" panose="030F0702030302020204" pitchFamily="66" charset="0"/>
                <a:ea typeface="Calibri" panose="020F0502020204030204" pitchFamily="34" charset="0"/>
                <a:cs typeface="Times New Roman" panose="02020603050405020304" pitchFamily="18" charset="0"/>
              </a:rPr>
              <a:t>Presso altri, ben più numerosi, di situazioni </a:t>
            </a:r>
            <a:r>
              <a:rPr lang="it-IT" sz="2200" dirty="0">
                <a:latin typeface="Comic Sans MS" panose="030F0702030302020204" pitchFamily="66" charset="0"/>
                <a:ea typeface="Calibri" panose="020F0502020204030204" pitchFamily="34" charset="0"/>
                <a:cs typeface="Times New Roman" panose="02020603050405020304" pitchFamily="18" charset="0"/>
              </a:rPr>
              <a:t>di </a:t>
            </a:r>
            <a:r>
              <a:rPr lang="it-IT" sz="2200" b="1"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miseria </a:t>
            </a:r>
            <a:r>
              <a:rPr lang="it-IT" sz="2200" b="1" dirty="0"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disumanizzante</a:t>
            </a:r>
            <a:r>
              <a:rPr lang="it-IT" sz="2200" dirty="0" smtClean="0">
                <a:latin typeface="Comic Sans MS" panose="030F0702030302020204" pitchFamily="66" charset="0"/>
                <a:ea typeface="Calibri" panose="020F0502020204030204" pitchFamily="34" charset="0"/>
                <a:cs typeface="Times New Roman" panose="02020603050405020304" pitchFamily="18" charset="0"/>
              </a:rPr>
              <a:t>.                                                               [109]</a:t>
            </a:r>
            <a:endParaRPr lang="it-IT"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ttangolo 3"/>
          <p:cNvSpPr/>
          <p:nvPr/>
        </p:nvSpPr>
        <p:spPr>
          <a:xfrm>
            <a:off x="0" y="188640"/>
            <a:ext cx="9036496" cy="2232248"/>
          </a:xfrm>
          <a:prstGeom prst="rect">
            <a:avLst/>
          </a:prstGeom>
          <a:noFill/>
          <a:ln w="57150"/>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cxnSp>
        <p:nvCxnSpPr>
          <p:cNvPr id="5" name="Connettore 1 4"/>
          <p:cNvCxnSpPr/>
          <p:nvPr/>
        </p:nvCxnSpPr>
        <p:spPr>
          <a:xfrm flipV="1">
            <a:off x="6876256" y="1467343"/>
            <a:ext cx="2088232" cy="1"/>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 name="Connettore 1 7"/>
          <p:cNvCxnSpPr/>
          <p:nvPr/>
        </p:nvCxnSpPr>
        <p:spPr>
          <a:xfrm flipV="1">
            <a:off x="101622" y="1916832"/>
            <a:ext cx="8784976" cy="2"/>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9" name="Connettore 1 8"/>
          <p:cNvCxnSpPr/>
          <p:nvPr/>
        </p:nvCxnSpPr>
        <p:spPr>
          <a:xfrm flipV="1">
            <a:off x="179512" y="2276872"/>
            <a:ext cx="5976664" cy="2"/>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Connettore 1 12"/>
          <p:cNvCxnSpPr/>
          <p:nvPr/>
        </p:nvCxnSpPr>
        <p:spPr>
          <a:xfrm>
            <a:off x="6876256" y="1472507"/>
            <a:ext cx="208823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Connettore 1 13"/>
          <p:cNvCxnSpPr/>
          <p:nvPr/>
        </p:nvCxnSpPr>
        <p:spPr>
          <a:xfrm flipV="1">
            <a:off x="101622" y="1916832"/>
            <a:ext cx="8784976" cy="3214"/>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Connettore 1 14"/>
          <p:cNvCxnSpPr/>
          <p:nvPr/>
        </p:nvCxnSpPr>
        <p:spPr>
          <a:xfrm>
            <a:off x="179512" y="2276872"/>
            <a:ext cx="5976664"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Rettangolo 2"/>
          <p:cNvSpPr/>
          <p:nvPr/>
        </p:nvSpPr>
        <p:spPr>
          <a:xfrm>
            <a:off x="2771800" y="2633699"/>
            <a:ext cx="1440160" cy="435260"/>
          </a:xfrm>
          <a:prstGeom prst="rect">
            <a:avLst/>
          </a:pr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ln>
                <a:solidFill>
                  <a:srgbClr val="FFFF00"/>
                </a:solidFill>
              </a:ln>
            </a:endParaRPr>
          </a:p>
        </p:txBody>
      </p:sp>
      <p:sp>
        <p:nvSpPr>
          <p:cNvPr id="11" name="Rettangolo 10"/>
          <p:cNvSpPr/>
          <p:nvPr/>
        </p:nvSpPr>
        <p:spPr>
          <a:xfrm>
            <a:off x="6948264" y="2636912"/>
            <a:ext cx="1440160" cy="435260"/>
          </a:xfrm>
          <a:prstGeom prst="rect">
            <a:avLst/>
          </a:pr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ln>
                <a:solidFill>
                  <a:srgbClr val="FFFF00"/>
                </a:solidFill>
              </a:ln>
            </a:endParaRPr>
          </a:p>
        </p:txBody>
      </p:sp>
      <p:cxnSp>
        <p:nvCxnSpPr>
          <p:cNvPr id="12" name="Connettore 1 11"/>
          <p:cNvCxnSpPr/>
          <p:nvPr/>
        </p:nvCxnSpPr>
        <p:spPr>
          <a:xfrm flipV="1">
            <a:off x="251520" y="1052736"/>
            <a:ext cx="8635078" cy="7200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nettore 1 15"/>
          <p:cNvCxnSpPr/>
          <p:nvPr/>
        </p:nvCxnSpPr>
        <p:spPr>
          <a:xfrm>
            <a:off x="251520" y="1467343"/>
            <a:ext cx="1152128"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Rettangolo 16"/>
          <p:cNvSpPr/>
          <p:nvPr/>
        </p:nvSpPr>
        <p:spPr>
          <a:xfrm>
            <a:off x="6444208" y="6381328"/>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3234617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6895" y="-108504"/>
            <a:ext cx="8928992" cy="5955476"/>
          </a:xfrm>
          <a:prstGeom prst="rect">
            <a:avLst/>
          </a:prstGeom>
          <a:noFill/>
        </p:spPr>
        <p:txBody>
          <a:bodyPr wrap="square" rtlCol="0">
            <a:spAutoFit/>
          </a:bodyPr>
          <a:lstStyle/>
          <a:p>
            <a:pPr algn="ctr"/>
            <a:endParaRPr lang="it-IT" sz="1000" b="1" dirty="0" smtClean="0">
              <a:latin typeface="Comic Sans MS" panose="030F0702030302020204" pitchFamily="66" charset="0"/>
            </a:endParaRPr>
          </a:p>
          <a:p>
            <a:pPr algn="ctr"/>
            <a:r>
              <a:rPr lang="it-IT" sz="3600" b="1" dirty="0" smtClean="0">
                <a:latin typeface="Comic Sans MS" panose="030F0702030302020204" pitchFamily="66" charset="0"/>
              </a:rPr>
              <a:t>IN</a:t>
            </a:r>
            <a:r>
              <a:rPr lang="it-IT" sz="3600" b="1" dirty="0" smtClean="0">
                <a:solidFill>
                  <a:srgbClr val="CC0099"/>
                </a:solidFill>
                <a:latin typeface="Comic Sans MS" panose="030F0702030302020204" pitchFamily="66" charset="0"/>
              </a:rPr>
              <a:t>E</a:t>
            </a:r>
            <a:r>
              <a:rPr lang="it-IT" sz="3600" b="1" dirty="0" smtClean="0">
                <a:latin typeface="Comic Sans MS" panose="030F0702030302020204" pitchFamily="66" charset="0"/>
              </a:rPr>
              <a:t>QUITA’  e  IN</a:t>
            </a:r>
            <a:r>
              <a:rPr lang="it-IT" sz="3600" b="1" dirty="0" smtClean="0">
                <a:solidFill>
                  <a:srgbClr val="CC0099"/>
                </a:solidFill>
                <a:latin typeface="Comic Sans MS" panose="030F0702030302020204" pitchFamily="66" charset="0"/>
              </a:rPr>
              <a:t>I</a:t>
            </a:r>
            <a:r>
              <a:rPr lang="it-IT" sz="3600" b="1" dirty="0" smtClean="0">
                <a:latin typeface="Comic Sans MS" panose="030F0702030302020204" pitchFamily="66" charset="0"/>
              </a:rPr>
              <a:t>QUITA</a:t>
            </a:r>
            <a:r>
              <a:rPr lang="it-IT" sz="3600" dirty="0" smtClean="0">
                <a:latin typeface="Comic Sans MS" panose="030F0702030302020204" pitchFamily="66" charset="0"/>
              </a:rPr>
              <a:t>’</a:t>
            </a:r>
            <a:r>
              <a:rPr lang="it-IT" sz="3600" dirty="0">
                <a:latin typeface="Comic Sans MS" panose="030F0702030302020204" pitchFamily="66" charset="0"/>
              </a:rPr>
              <a:t> </a:t>
            </a:r>
            <a:endParaRPr lang="it-IT" sz="3600" dirty="0" smtClean="0">
              <a:latin typeface="Comic Sans MS" panose="030F0702030302020204" pitchFamily="66" charset="0"/>
            </a:endParaRPr>
          </a:p>
          <a:p>
            <a:pPr algn="just"/>
            <a:endParaRPr lang="it-IT" sz="400" dirty="0" smtClean="0">
              <a:latin typeface="Comic Sans MS" panose="030F0702030302020204" pitchFamily="66" charset="0"/>
            </a:endParaRPr>
          </a:p>
          <a:p>
            <a:pPr algn="just"/>
            <a:endParaRPr lang="it-IT" sz="900" dirty="0" smtClean="0">
              <a:solidFill>
                <a:srgbClr val="CC0099"/>
              </a:solidFill>
              <a:latin typeface="Comic Sans MS" panose="030F0702030302020204" pitchFamily="66" charset="0"/>
            </a:endParaRPr>
          </a:p>
          <a:p>
            <a:pPr algn="just"/>
            <a:r>
              <a:rPr lang="it-IT" sz="2400" dirty="0" smtClean="0">
                <a:solidFill>
                  <a:srgbClr val="CC0099"/>
                </a:solidFill>
                <a:latin typeface="Comic Sans MS" panose="030F0702030302020204" pitchFamily="66" charset="0"/>
              </a:rPr>
              <a:t>È </a:t>
            </a:r>
            <a:r>
              <a:rPr lang="it-IT" sz="2800" b="1" u="sng" dirty="0" err="1" smtClean="0">
                <a:solidFill>
                  <a:srgbClr val="CC0099"/>
                </a:solidFill>
                <a:latin typeface="Comic Sans MS" panose="030F0702030302020204" pitchFamily="66" charset="0"/>
              </a:rPr>
              <a:t>in</a:t>
            </a:r>
            <a:r>
              <a:rPr lang="it-IT" sz="2800" b="1" u="sng" dirty="0" err="1" smtClean="0">
                <a:latin typeface="Comic Sans MS" panose="030F0702030302020204" pitchFamily="66" charset="0"/>
              </a:rPr>
              <a:t>E</a:t>
            </a:r>
            <a:r>
              <a:rPr lang="it-IT" sz="2800" b="1" u="sng" dirty="0" err="1" smtClean="0">
                <a:solidFill>
                  <a:srgbClr val="CC0099"/>
                </a:solidFill>
                <a:latin typeface="Comic Sans MS" panose="030F0702030302020204" pitchFamily="66" charset="0"/>
              </a:rPr>
              <a:t>quo</a:t>
            </a:r>
            <a:r>
              <a:rPr lang="it-IT" sz="2800" b="1" u="sng" dirty="0" smtClean="0">
                <a:solidFill>
                  <a:srgbClr val="CC0099"/>
                </a:solidFill>
                <a:latin typeface="Comic Sans MS" panose="030F0702030302020204" pitchFamily="66" charset="0"/>
              </a:rPr>
              <a:t> e </a:t>
            </a:r>
            <a:r>
              <a:rPr lang="it-IT" sz="2800" b="1" u="sng" dirty="0" err="1" smtClean="0">
                <a:solidFill>
                  <a:srgbClr val="CC0099"/>
                </a:solidFill>
                <a:latin typeface="Comic Sans MS" panose="030F0702030302020204" pitchFamily="66" charset="0"/>
              </a:rPr>
              <a:t>in</a:t>
            </a:r>
            <a:r>
              <a:rPr lang="it-IT" sz="2800" b="1" u="sng" dirty="0" err="1" smtClean="0">
                <a:latin typeface="Comic Sans MS" panose="030F0702030302020204" pitchFamily="66" charset="0"/>
              </a:rPr>
              <a:t>I</a:t>
            </a:r>
            <a:r>
              <a:rPr lang="it-IT" sz="2800" b="1" u="sng" dirty="0" err="1" smtClean="0">
                <a:solidFill>
                  <a:srgbClr val="CC0099"/>
                </a:solidFill>
                <a:latin typeface="Comic Sans MS" panose="030F0702030302020204" pitchFamily="66" charset="0"/>
              </a:rPr>
              <a:t>quo</a:t>
            </a:r>
            <a:r>
              <a:rPr lang="it-IT" sz="2800" b="1" u="sng" dirty="0" smtClean="0">
                <a:solidFill>
                  <a:srgbClr val="CC0099"/>
                </a:solidFill>
                <a:latin typeface="Comic Sans MS" panose="030F0702030302020204" pitchFamily="66" charset="0"/>
              </a:rPr>
              <a:t> </a:t>
            </a:r>
            <a:r>
              <a:rPr lang="it-IT" sz="2400" dirty="0">
                <a:solidFill>
                  <a:srgbClr val="CC0099"/>
                </a:solidFill>
                <a:latin typeface="Comic Sans MS" panose="030F0702030302020204" pitchFamily="66" charset="0"/>
              </a:rPr>
              <a:t>che una </a:t>
            </a:r>
            <a:r>
              <a:rPr lang="it-IT" sz="2400" b="1" i="1" dirty="0">
                <a:solidFill>
                  <a:srgbClr val="FF0000"/>
                </a:solidFill>
                <a:latin typeface="Comic Sans MS" panose="030F0702030302020204" pitchFamily="66" charset="0"/>
              </a:rPr>
              <a:t>minoranza dell’umanità si creda in diritto di consumare le risorse in proporzione tale che sarebbe impossibile </a:t>
            </a:r>
            <a:r>
              <a:rPr lang="it-IT" sz="2400" b="1" i="1" dirty="0" smtClean="0">
                <a:solidFill>
                  <a:srgbClr val="FF0000"/>
                </a:solidFill>
                <a:latin typeface="Comic Sans MS" panose="030F0702030302020204" pitchFamily="66" charset="0"/>
              </a:rPr>
              <a:t>generalizzare                   </a:t>
            </a:r>
            <a:r>
              <a:rPr lang="it-IT" sz="2400" dirty="0" smtClean="0">
                <a:latin typeface="Comic Sans MS" panose="030F0702030302020204" pitchFamily="66" charset="0"/>
              </a:rPr>
              <a:t>[</a:t>
            </a:r>
            <a:r>
              <a:rPr lang="it-IT" sz="2400" dirty="0">
                <a:latin typeface="Comic Sans MS" panose="030F0702030302020204" pitchFamily="66" charset="0"/>
              </a:rPr>
              <a:t>50]  </a:t>
            </a:r>
          </a:p>
          <a:p>
            <a:pPr algn="just"/>
            <a:endParaRPr lang="it-IT" sz="2400" dirty="0" smtClean="0">
              <a:solidFill>
                <a:srgbClr val="CC0099"/>
              </a:solidFill>
              <a:latin typeface="Comic Sans MS" panose="030F0702030302020204" pitchFamily="66" charset="0"/>
            </a:endParaRPr>
          </a:p>
          <a:p>
            <a:pPr algn="just"/>
            <a:r>
              <a:rPr lang="it-IT" sz="2400" dirty="0" smtClean="0">
                <a:latin typeface="Comic Sans MS" panose="030F0702030302020204" pitchFamily="66" charset="0"/>
              </a:rPr>
              <a:t>è </a:t>
            </a:r>
            <a:r>
              <a:rPr lang="it-IT" sz="2800" b="1" u="sng" dirty="0" err="1" smtClean="0">
                <a:latin typeface="Comic Sans MS" panose="030F0702030302020204" pitchFamily="66" charset="0"/>
              </a:rPr>
              <a:t>in</a:t>
            </a:r>
            <a:r>
              <a:rPr lang="it-IT" sz="2800" b="1" u="sng" dirty="0" err="1" smtClean="0">
                <a:solidFill>
                  <a:srgbClr val="CC0099"/>
                </a:solidFill>
                <a:latin typeface="Comic Sans MS" panose="030F0702030302020204" pitchFamily="66" charset="0"/>
              </a:rPr>
              <a:t>E</a:t>
            </a:r>
            <a:r>
              <a:rPr lang="it-IT" sz="2800" b="1" u="sng" dirty="0" err="1" smtClean="0">
                <a:latin typeface="Comic Sans MS" panose="030F0702030302020204" pitchFamily="66" charset="0"/>
              </a:rPr>
              <a:t>quo</a:t>
            </a:r>
            <a:r>
              <a:rPr lang="it-IT" sz="2800" b="1" u="sng" dirty="0" smtClean="0">
                <a:latin typeface="Comic Sans MS" panose="030F0702030302020204" pitchFamily="66" charset="0"/>
              </a:rPr>
              <a:t> e </a:t>
            </a:r>
            <a:r>
              <a:rPr lang="it-IT" sz="2800" b="1" u="sng" dirty="0" err="1" smtClean="0">
                <a:latin typeface="Comic Sans MS" panose="030F0702030302020204" pitchFamily="66" charset="0"/>
              </a:rPr>
              <a:t>in</a:t>
            </a:r>
            <a:r>
              <a:rPr lang="it-IT" sz="2800" b="1" u="sng" dirty="0" err="1" smtClean="0">
                <a:solidFill>
                  <a:srgbClr val="CC0099"/>
                </a:solidFill>
                <a:latin typeface="Comic Sans MS" panose="030F0702030302020204" pitchFamily="66" charset="0"/>
              </a:rPr>
              <a:t>I</a:t>
            </a:r>
            <a:r>
              <a:rPr lang="it-IT" sz="2800" b="1" u="sng" dirty="0" err="1" smtClean="0">
                <a:latin typeface="Comic Sans MS" panose="030F0702030302020204" pitchFamily="66" charset="0"/>
              </a:rPr>
              <a:t>quo</a:t>
            </a:r>
            <a:r>
              <a:rPr lang="it-IT" sz="2800" b="1" u="sng" dirty="0" smtClean="0">
                <a:latin typeface="Comic Sans MS" panose="030F0702030302020204" pitchFamily="66" charset="0"/>
              </a:rPr>
              <a:t> </a:t>
            </a:r>
            <a:r>
              <a:rPr lang="it-IT" sz="2400" dirty="0">
                <a:latin typeface="Comic Sans MS" panose="030F0702030302020204" pitchFamily="66" charset="0"/>
              </a:rPr>
              <a:t>che una piccola parte della popolazione mondiale consumi la maggior parte delle </a:t>
            </a:r>
            <a:r>
              <a:rPr lang="it-IT" sz="2400" dirty="0" smtClean="0">
                <a:latin typeface="Comic Sans MS" panose="030F0702030302020204" pitchFamily="66" charset="0"/>
              </a:rPr>
              <a:t>risorse </a:t>
            </a:r>
          </a:p>
          <a:p>
            <a:pPr algn="just"/>
            <a:endParaRPr lang="it-IT" sz="800" b="1" dirty="0" smtClean="0">
              <a:latin typeface="Comic Sans MS" panose="030F0702030302020204" pitchFamily="66" charset="0"/>
            </a:endParaRPr>
          </a:p>
          <a:p>
            <a:pPr algn="just"/>
            <a:r>
              <a:rPr lang="it-IT" sz="2400" b="1" dirty="0" smtClean="0">
                <a:latin typeface="Comic Sans MS" panose="030F0702030302020204" pitchFamily="66" charset="0"/>
              </a:rPr>
              <a:t>è </a:t>
            </a:r>
            <a:r>
              <a:rPr lang="it-IT" sz="2800" b="1" u="sng" dirty="0" err="1">
                <a:latin typeface="Comic Sans MS" panose="030F0702030302020204" pitchFamily="66" charset="0"/>
              </a:rPr>
              <a:t>in</a:t>
            </a:r>
            <a:r>
              <a:rPr lang="it-IT" sz="2800" b="1" u="sng" dirty="0" err="1">
                <a:solidFill>
                  <a:srgbClr val="CC0099"/>
                </a:solidFill>
                <a:latin typeface="Comic Sans MS" panose="030F0702030302020204" pitchFamily="66" charset="0"/>
              </a:rPr>
              <a:t>E</a:t>
            </a:r>
            <a:r>
              <a:rPr lang="it-IT" sz="2800" b="1" u="sng" dirty="0" err="1">
                <a:latin typeface="Comic Sans MS" panose="030F0702030302020204" pitchFamily="66" charset="0"/>
              </a:rPr>
              <a:t>quo</a:t>
            </a:r>
            <a:r>
              <a:rPr lang="it-IT" sz="2800" b="1" u="sng" dirty="0">
                <a:latin typeface="Comic Sans MS" panose="030F0702030302020204" pitchFamily="66" charset="0"/>
              </a:rPr>
              <a:t> </a:t>
            </a:r>
            <a:r>
              <a:rPr lang="it-IT" sz="2800" b="1" u="sng" dirty="0" smtClean="0">
                <a:latin typeface="Comic Sans MS" panose="030F0702030302020204" pitchFamily="66" charset="0"/>
              </a:rPr>
              <a:t>e </a:t>
            </a:r>
            <a:r>
              <a:rPr lang="it-IT" sz="2800" b="1" u="sng" dirty="0" err="1" smtClean="0">
                <a:latin typeface="Comic Sans MS" panose="030F0702030302020204" pitchFamily="66" charset="0"/>
              </a:rPr>
              <a:t>in</a:t>
            </a:r>
            <a:r>
              <a:rPr lang="it-IT" sz="2800" b="1" u="sng" dirty="0" err="1" smtClean="0">
                <a:solidFill>
                  <a:srgbClr val="CC0099"/>
                </a:solidFill>
                <a:latin typeface="Comic Sans MS" panose="030F0702030302020204" pitchFamily="66" charset="0"/>
              </a:rPr>
              <a:t>I</a:t>
            </a:r>
            <a:r>
              <a:rPr lang="it-IT" sz="2800" b="1" u="sng" dirty="0" err="1" smtClean="0">
                <a:latin typeface="Comic Sans MS" panose="030F0702030302020204" pitchFamily="66" charset="0"/>
              </a:rPr>
              <a:t>quo</a:t>
            </a:r>
            <a:r>
              <a:rPr lang="it-IT" sz="2800" b="1" u="sng" dirty="0" smtClean="0">
                <a:latin typeface="Comic Sans MS" panose="030F0702030302020204" pitchFamily="66" charset="0"/>
              </a:rPr>
              <a:t> </a:t>
            </a:r>
            <a:r>
              <a:rPr lang="it-IT" sz="2400" b="1" dirty="0" smtClean="0">
                <a:latin typeface="Comic Sans MS" panose="030F0702030302020204" pitchFamily="66" charset="0"/>
              </a:rPr>
              <a:t>che </a:t>
            </a:r>
            <a:r>
              <a:rPr lang="it-IT" sz="2400" b="1" dirty="0">
                <a:latin typeface="Comic Sans MS" panose="030F0702030302020204" pitchFamily="66" charset="0"/>
              </a:rPr>
              <a:t>un bambino nato nel sud del mondo abbia a disposizione meno di un trentesimo delle risorse usate da un bambino nato nel mondo occidentale</a:t>
            </a:r>
            <a:r>
              <a:rPr lang="it-IT" sz="2400" dirty="0">
                <a:latin typeface="Comic Sans MS" panose="030F0702030302020204" pitchFamily="66" charset="0"/>
              </a:rPr>
              <a:t>. </a:t>
            </a:r>
            <a:endParaRPr lang="it-IT" sz="2400" dirty="0" smtClean="0">
              <a:latin typeface="Comic Sans MS" panose="030F0702030302020204" pitchFamily="66" charset="0"/>
            </a:endParaRPr>
          </a:p>
          <a:p>
            <a:pPr algn="just"/>
            <a:endParaRPr lang="it-IT" sz="400" dirty="0" smtClean="0">
              <a:latin typeface="Comic Sans MS" panose="030F0702030302020204" pitchFamily="66" charset="0"/>
            </a:endParaRPr>
          </a:p>
          <a:p>
            <a:pPr algn="just"/>
            <a:endParaRPr lang="it-IT" sz="1000" b="1" dirty="0" smtClean="0">
              <a:latin typeface="Comic Sans MS" panose="030F0702030302020204" pitchFamily="66" charset="0"/>
            </a:endParaRPr>
          </a:p>
          <a:p>
            <a:r>
              <a:rPr lang="it-IT" sz="2400" dirty="0" smtClean="0">
                <a:latin typeface="Comic Sans MS" panose="030F0702030302020204" pitchFamily="66" charset="0"/>
              </a:rPr>
              <a:t>      </a:t>
            </a:r>
            <a:r>
              <a:rPr lang="it-IT" sz="2400" b="1" dirty="0" smtClean="0">
                <a:solidFill>
                  <a:srgbClr val="7030A0"/>
                </a:solidFill>
                <a:latin typeface="Comic Sans MS" panose="030F0702030302020204" pitchFamily="66" charset="0"/>
              </a:rPr>
              <a:t>IN</a:t>
            </a:r>
            <a:r>
              <a:rPr lang="it-IT" sz="2400" b="1" dirty="0" smtClean="0">
                <a:solidFill>
                  <a:srgbClr val="FF0000"/>
                </a:solidFill>
                <a:latin typeface="Comic Sans MS" panose="030F0702030302020204" pitchFamily="66" charset="0"/>
              </a:rPr>
              <a:t>E</a:t>
            </a:r>
            <a:r>
              <a:rPr lang="it-IT" sz="2400" b="1" dirty="0" smtClean="0">
                <a:solidFill>
                  <a:srgbClr val="7030A0"/>
                </a:solidFill>
                <a:latin typeface="Comic Sans MS" panose="030F0702030302020204" pitchFamily="66" charset="0"/>
              </a:rPr>
              <a:t>QUITÀ      </a:t>
            </a:r>
          </a:p>
          <a:p>
            <a:endParaRPr lang="it-IT" sz="2400" b="1" dirty="0">
              <a:solidFill>
                <a:srgbClr val="7030A0"/>
              </a:solidFill>
              <a:latin typeface="Comic Sans MS" panose="030F0702030302020204" pitchFamily="66" charset="0"/>
            </a:endParaRPr>
          </a:p>
          <a:p>
            <a:r>
              <a:rPr lang="it-IT" sz="2400" b="1" dirty="0" smtClean="0">
                <a:solidFill>
                  <a:srgbClr val="7030A0"/>
                </a:solidFill>
                <a:latin typeface="Comic Sans MS" panose="030F0702030302020204" pitchFamily="66" charset="0"/>
              </a:rPr>
              <a:t>    IN</a:t>
            </a:r>
            <a:r>
              <a:rPr lang="it-IT" sz="2400" b="1" dirty="0" smtClean="0">
                <a:solidFill>
                  <a:srgbClr val="FF0000"/>
                </a:solidFill>
                <a:latin typeface="Comic Sans MS" panose="030F0702030302020204" pitchFamily="66" charset="0"/>
              </a:rPr>
              <a:t>I</a:t>
            </a:r>
            <a:r>
              <a:rPr lang="it-IT" sz="2400" b="1" dirty="0" smtClean="0">
                <a:solidFill>
                  <a:srgbClr val="7030A0"/>
                </a:solidFill>
                <a:latin typeface="Comic Sans MS" panose="030F0702030302020204" pitchFamily="66" charset="0"/>
              </a:rPr>
              <a:t>QUITÀ</a:t>
            </a:r>
            <a:endParaRPr lang="it-IT" sz="2400" b="1" dirty="0">
              <a:solidFill>
                <a:srgbClr val="7030A0"/>
              </a:solidFill>
              <a:latin typeface="Comic Sans MS" panose="030F0702030302020204" pitchFamily="66" charset="0"/>
            </a:endParaRPr>
          </a:p>
        </p:txBody>
      </p:sp>
      <p:sp>
        <p:nvSpPr>
          <p:cNvPr id="3" name="Rettangolo 2"/>
          <p:cNvSpPr/>
          <p:nvPr/>
        </p:nvSpPr>
        <p:spPr>
          <a:xfrm>
            <a:off x="6427962" y="6444044"/>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
        <p:nvSpPr>
          <p:cNvPr id="4" name="Rettangolo 3"/>
          <p:cNvSpPr/>
          <p:nvPr/>
        </p:nvSpPr>
        <p:spPr>
          <a:xfrm>
            <a:off x="107504" y="692696"/>
            <a:ext cx="8928992" cy="144016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Parentesi graffa chiusa 5"/>
          <p:cNvSpPr/>
          <p:nvPr/>
        </p:nvSpPr>
        <p:spPr>
          <a:xfrm>
            <a:off x="2483768" y="4509120"/>
            <a:ext cx="746260" cy="1276297"/>
          </a:xfrm>
          <a:prstGeom prst="rightBrace">
            <a:avLst>
              <a:gd name="adj1" fmla="val 58840"/>
              <a:gd name="adj2" fmla="val 51597"/>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7" name="CasellaDiTesto 6"/>
          <p:cNvSpPr txBox="1"/>
          <p:nvPr/>
        </p:nvSpPr>
        <p:spPr>
          <a:xfrm>
            <a:off x="3230028" y="4581128"/>
            <a:ext cx="5711820" cy="1477328"/>
          </a:xfrm>
          <a:prstGeom prst="rect">
            <a:avLst/>
          </a:prstGeom>
          <a:noFill/>
        </p:spPr>
        <p:txBody>
          <a:bodyPr wrap="none" rtlCol="0">
            <a:spAutoFit/>
          </a:bodyPr>
          <a:lstStyle/>
          <a:p>
            <a:r>
              <a:rPr lang="it-IT" sz="2400" b="1" dirty="0">
                <a:latin typeface="Comic Sans MS" panose="030F0702030302020204" pitchFamily="66" charset="0"/>
              </a:rPr>
              <a:t>abbracciano e si ripercuotono </a:t>
            </a:r>
          </a:p>
          <a:p>
            <a:r>
              <a:rPr lang="it-IT" sz="2400" b="1" dirty="0" smtClean="0">
                <a:latin typeface="Comic Sans MS" panose="030F0702030302020204" pitchFamily="66" charset="0"/>
              </a:rPr>
              <a:t>in </a:t>
            </a:r>
            <a:r>
              <a:rPr lang="it-IT" sz="2400" b="1" dirty="0">
                <a:latin typeface="Comic Sans MS" panose="030F0702030302020204" pitchFamily="66" charset="0"/>
              </a:rPr>
              <a:t>ogni aspetto e in ogni momento </a:t>
            </a:r>
          </a:p>
          <a:p>
            <a:r>
              <a:rPr lang="it-IT" sz="2400" b="1" dirty="0" smtClean="0">
                <a:latin typeface="Comic Sans MS" panose="030F0702030302020204" pitchFamily="66" charset="0"/>
              </a:rPr>
              <a:t>della </a:t>
            </a:r>
            <a:r>
              <a:rPr lang="it-IT" sz="2400" b="1" dirty="0">
                <a:latin typeface="Comic Sans MS" panose="030F0702030302020204" pitchFamily="66" charset="0"/>
              </a:rPr>
              <a:t>vita dei singoli e delle comunità</a:t>
            </a:r>
          </a:p>
          <a:p>
            <a:endParaRPr lang="it-IT" dirty="0"/>
          </a:p>
        </p:txBody>
      </p:sp>
    </p:spTree>
    <p:extLst>
      <p:ext uri="{BB962C8B-B14F-4D97-AF65-F5344CB8AC3E}">
        <p14:creationId xmlns:p14="http://schemas.microsoft.com/office/powerpoint/2010/main" val="2957759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8668" y="346202"/>
            <a:ext cx="8712968" cy="6432530"/>
          </a:xfrm>
          <a:prstGeom prst="rect">
            <a:avLst/>
          </a:prstGeom>
        </p:spPr>
        <p:txBody>
          <a:bodyPr wrap="square">
            <a:spAutoFit/>
          </a:bodyPr>
          <a:lstStyle/>
          <a:p>
            <a:pPr algn="ctr"/>
            <a:r>
              <a:rPr lang="it-IT" sz="3600" b="1" dirty="0" smtClean="0">
                <a:latin typeface="Comic Sans MS" panose="030F0702030302020204" pitchFamily="66" charset="0"/>
              </a:rPr>
              <a:t>Inquinamento culturale</a:t>
            </a:r>
          </a:p>
          <a:p>
            <a:endParaRPr lang="it-IT" sz="800" b="1" dirty="0" smtClean="0">
              <a:latin typeface="Comic Sans MS" panose="030F0702030302020204" pitchFamily="66" charset="0"/>
            </a:endParaRPr>
          </a:p>
          <a:p>
            <a:pPr algn="just"/>
            <a:r>
              <a:rPr lang="it-IT" sz="2400" i="1" dirty="0" smtClean="0">
                <a:solidFill>
                  <a:srgbClr val="C00000"/>
                </a:solidFill>
                <a:latin typeface="Comic Sans MS" panose="030F0702030302020204" pitchFamily="66" charset="0"/>
              </a:rPr>
              <a:t>Il </a:t>
            </a:r>
            <a:r>
              <a:rPr lang="it-IT" sz="2400" i="1" dirty="0">
                <a:solidFill>
                  <a:srgbClr val="C00000"/>
                </a:solidFill>
                <a:latin typeface="Comic Sans MS" panose="030F0702030302020204" pitchFamily="66" charset="0"/>
              </a:rPr>
              <a:t>paradigma tecnocratico è divenuto così dominante che non solo è molto difficile prescindere dalle sue risorse, ma ancora più difficile è utilizzare le sue risorse senza essere dominati dalla sua logica</a:t>
            </a:r>
            <a:r>
              <a:rPr lang="it-IT" sz="2400" dirty="0">
                <a:solidFill>
                  <a:srgbClr val="C00000"/>
                </a:solidFill>
                <a:latin typeface="Comic Sans MS" panose="030F0702030302020204" pitchFamily="66" charset="0"/>
              </a:rPr>
              <a:t> </a:t>
            </a:r>
            <a:r>
              <a:rPr lang="it-IT" sz="2400" dirty="0" smtClean="0">
                <a:solidFill>
                  <a:srgbClr val="C00000"/>
                </a:solidFill>
                <a:latin typeface="Comic Sans MS" panose="030F0702030302020204" pitchFamily="66" charset="0"/>
              </a:rPr>
              <a:t>                                                 </a:t>
            </a:r>
            <a:r>
              <a:rPr lang="it-IT" b="1" dirty="0">
                <a:latin typeface="Comic Sans MS" panose="030F0702030302020204" pitchFamily="66" charset="0"/>
              </a:rPr>
              <a:t>[108] </a:t>
            </a:r>
          </a:p>
          <a:p>
            <a:pPr algn="just"/>
            <a:r>
              <a:rPr lang="it-IT" sz="1100" dirty="0" smtClean="0">
                <a:solidFill>
                  <a:srgbClr val="C00000"/>
                </a:solidFill>
                <a:latin typeface="Comic Sans MS" panose="030F0702030302020204" pitchFamily="66" charset="0"/>
              </a:rPr>
              <a:t>            </a:t>
            </a:r>
            <a:r>
              <a:rPr lang="it-IT" sz="2400" dirty="0" smtClean="0">
                <a:solidFill>
                  <a:srgbClr val="C00000"/>
                </a:solidFill>
                <a:latin typeface="Comic Sans MS" panose="030F0702030302020204" pitchFamily="66" charset="0"/>
              </a:rPr>
              <a:t>                               </a:t>
            </a:r>
            <a:endParaRPr lang="it-IT" sz="1000" dirty="0" smtClean="0">
              <a:latin typeface="Comic Sans MS" panose="030F0702030302020204" pitchFamily="66" charset="0"/>
            </a:endParaRPr>
          </a:p>
          <a:p>
            <a:pPr algn="just"/>
            <a:r>
              <a:rPr lang="it-IT" sz="2800" dirty="0" smtClean="0">
                <a:latin typeface="Comic Sans MS" panose="030F0702030302020204" pitchFamily="66" charset="0"/>
              </a:rPr>
              <a:t>In </a:t>
            </a:r>
            <a:r>
              <a:rPr lang="it-IT" sz="2800" dirty="0">
                <a:latin typeface="Comic Sans MS" panose="030F0702030302020204" pitchFamily="66" charset="0"/>
              </a:rPr>
              <a:t>modo subdolo, esso </a:t>
            </a:r>
            <a:r>
              <a:rPr lang="it-IT" sz="2800" b="1" i="1" dirty="0">
                <a:solidFill>
                  <a:srgbClr val="FF0000"/>
                </a:solidFill>
                <a:latin typeface="Comic Sans MS" panose="030F0702030302020204" pitchFamily="66" charset="0"/>
              </a:rPr>
              <a:t>riduce la capacità di valutazione critica, la capacità di decisione autonoma, la libertà più autentica e lo spazio per la creatività alternativa</a:t>
            </a:r>
            <a:r>
              <a:rPr lang="it-IT" sz="2800" b="1" i="1" dirty="0">
                <a:latin typeface="Comic Sans MS" panose="030F0702030302020204" pitchFamily="66" charset="0"/>
              </a:rPr>
              <a:t> </a:t>
            </a:r>
            <a:r>
              <a:rPr lang="it-IT" b="1" dirty="0">
                <a:latin typeface="Comic Sans MS" panose="030F0702030302020204" pitchFamily="66" charset="0"/>
              </a:rPr>
              <a:t>[108]</a:t>
            </a:r>
            <a:r>
              <a:rPr lang="it-IT" dirty="0">
                <a:latin typeface="Comic Sans MS" panose="030F0702030302020204" pitchFamily="66" charset="0"/>
              </a:rPr>
              <a:t>: </a:t>
            </a:r>
            <a:endParaRPr lang="it-IT" dirty="0" smtClean="0">
              <a:latin typeface="Comic Sans MS" panose="030F0702030302020204" pitchFamily="66" charset="0"/>
            </a:endParaRPr>
          </a:p>
          <a:p>
            <a:pPr algn="just"/>
            <a:r>
              <a:rPr lang="it-IT" sz="2800" dirty="0" smtClean="0">
                <a:latin typeface="Comic Sans MS" panose="030F0702030302020204" pitchFamily="66" charset="0"/>
              </a:rPr>
              <a:t>colpisce </a:t>
            </a:r>
            <a:r>
              <a:rPr lang="it-IT" sz="2800" dirty="0">
                <a:latin typeface="Comic Sans MS" panose="030F0702030302020204" pitchFamily="66" charset="0"/>
              </a:rPr>
              <a:t>al cuore le </a:t>
            </a:r>
            <a:r>
              <a:rPr lang="it-IT" sz="2800" dirty="0" smtClean="0">
                <a:latin typeface="Comic Sans MS" panose="030F0702030302020204" pitchFamily="66" charset="0"/>
              </a:rPr>
              <a:t>peculiarità - </a:t>
            </a:r>
            <a:r>
              <a:rPr lang="it-IT" sz="2800" b="1" i="1" dirty="0" smtClean="0">
                <a:solidFill>
                  <a:srgbClr val="002060"/>
                </a:solidFill>
                <a:latin typeface="Comic Sans MS" panose="030F0702030302020204" pitchFamily="66" charset="0"/>
              </a:rPr>
              <a:t>capacità </a:t>
            </a:r>
            <a:r>
              <a:rPr lang="it-IT" sz="2800" b="1" i="1" dirty="0">
                <a:solidFill>
                  <a:srgbClr val="002060"/>
                </a:solidFill>
                <a:latin typeface="Comic Sans MS" panose="030F0702030302020204" pitchFamily="66" charset="0"/>
              </a:rPr>
              <a:t>di riflessione, il ragionamento, la creatività, l’interpretazione, l’elaborazione </a:t>
            </a:r>
            <a:r>
              <a:rPr lang="it-IT" sz="2800" b="1" i="1" dirty="0" smtClean="0">
                <a:solidFill>
                  <a:srgbClr val="002060"/>
                </a:solidFill>
                <a:latin typeface="Comic Sans MS" panose="030F0702030302020204" pitchFamily="66" charset="0"/>
              </a:rPr>
              <a:t>artistica</a:t>
            </a:r>
            <a:r>
              <a:rPr lang="it-IT" sz="2800" i="1" dirty="0" smtClean="0">
                <a:solidFill>
                  <a:srgbClr val="002060"/>
                </a:solidFill>
                <a:latin typeface="Comic Sans MS" panose="030F0702030302020204" pitchFamily="66" charset="0"/>
              </a:rPr>
              <a:t> </a:t>
            </a:r>
            <a:r>
              <a:rPr lang="it-IT" sz="2800" dirty="0" smtClean="0">
                <a:latin typeface="Comic Sans MS" panose="030F0702030302020204" pitchFamily="66" charset="0"/>
              </a:rPr>
              <a:t>- che </a:t>
            </a:r>
            <a:r>
              <a:rPr lang="it-IT" sz="2800" dirty="0">
                <a:latin typeface="Comic Sans MS" panose="030F0702030302020204" pitchFamily="66" charset="0"/>
              </a:rPr>
              <a:t>rendono la nostra specie unica tra tutti i </a:t>
            </a:r>
            <a:r>
              <a:rPr lang="it-IT" sz="2800" dirty="0" smtClean="0">
                <a:latin typeface="Comic Sans MS" panose="030F0702030302020204" pitchFamily="66" charset="0"/>
              </a:rPr>
              <a:t>viventi</a:t>
            </a:r>
            <a:r>
              <a:rPr lang="it-IT" sz="2800" dirty="0">
                <a:latin typeface="Comic Sans MS" panose="030F0702030302020204" pitchFamily="66" charset="0"/>
              </a:rPr>
              <a:t>.</a:t>
            </a:r>
            <a:endParaRPr lang="it-IT" sz="2800" dirty="0" smtClean="0">
              <a:latin typeface="Comic Sans MS" panose="030F0702030302020204" pitchFamily="66" charset="0"/>
            </a:endParaRPr>
          </a:p>
          <a:p>
            <a:pPr algn="just"/>
            <a:endParaRPr lang="it-IT" sz="2400" dirty="0">
              <a:latin typeface="Comic Sans MS" panose="030F0702030302020204" pitchFamily="66" charset="0"/>
            </a:endParaRPr>
          </a:p>
        </p:txBody>
      </p:sp>
      <p:sp>
        <p:nvSpPr>
          <p:cNvPr id="3" name="Rettangolo 2"/>
          <p:cNvSpPr/>
          <p:nvPr/>
        </p:nvSpPr>
        <p:spPr>
          <a:xfrm>
            <a:off x="6355954" y="6444044"/>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
        <p:nvSpPr>
          <p:cNvPr id="4" name="Rettangolo 3"/>
          <p:cNvSpPr/>
          <p:nvPr/>
        </p:nvSpPr>
        <p:spPr>
          <a:xfrm>
            <a:off x="149075" y="2852936"/>
            <a:ext cx="8887421" cy="3556464"/>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9577593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259632" y="764704"/>
            <a:ext cx="184731" cy="369332"/>
          </a:xfrm>
          <a:prstGeom prst="rect">
            <a:avLst/>
          </a:prstGeom>
          <a:noFill/>
        </p:spPr>
        <p:txBody>
          <a:bodyPr wrap="none" rtlCol="0">
            <a:spAutoFit/>
          </a:bodyPr>
          <a:lstStyle/>
          <a:p>
            <a:endParaRPr lang="it-IT" dirty="0"/>
          </a:p>
        </p:txBody>
      </p:sp>
      <p:sp>
        <p:nvSpPr>
          <p:cNvPr id="3" name="Rettangolo 2"/>
          <p:cNvSpPr/>
          <p:nvPr/>
        </p:nvSpPr>
        <p:spPr>
          <a:xfrm>
            <a:off x="179512" y="657845"/>
            <a:ext cx="8712968" cy="6155531"/>
          </a:xfrm>
          <a:prstGeom prst="rect">
            <a:avLst/>
          </a:prstGeom>
        </p:spPr>
        <p:txBody>
          <a:bodyPr wrap="square">
            <a:spAutoFit/>
          </a:bodyPr>
          <a:lstStyle/>
          <a:p>
            <a:r>
              <a:rPr lang="it-IT" sz="2400" b="1" i="1" dirty="0">
                <a:solidFill>
                  <a:srgbClr val="FF0000"/>
                </a:solidFill>
                <a:latin typeface="Comic Sans MS" panose="030F0702030302020204" pitchFamily="66" charset="0"/>
              </a:rPr>
              <a:t>le dinamiche dei media e del mondo digitale, </a:t>
            </a:r>
            <a:r>
              <a:rPr lang="it-IT" sz="2400" b="1" i="1" dirty="0" smtClean="0">
                <a:solidFill>
                  <a:srgbClr val="FF0000"/>
                </a:solidFill>
                <a:latin typeface="Comic Sans MS" panose="030F0702030302020204" pitchFamily="66" charset="0"/>
              </a:rPr>
              <a:t>quando </a:t>
            </a:r>
            <a:r>
              <a:rPr lang="it-IT" sz="2400" b="1" i="1" dirty="0">
                <a:solidFill>
                  <a:srgbClr val="FF0000"/>
                </a:solidFill>
                <a:latin typeface="Comic Sans MS" panose="030F0702030302020204" pitchFamily="66" charset="0"/>
              </a:rPr>
              <a:t>diventano onnipresenti, non favoriscono lo sviluppo di una capacità </a:t>
            </a:r>
            <a:r>
              <a:rPr lang="it-IT" sz="2400" b="1" i="1" dirty="0" smtClean="0">
                <a:solidFill>
                  <a:srgbClr val="FF0000"/>
                </a:solidFill>
                <a:latin typeface="Comic Sans MS" panose="030F0702030302020204" pitchFamily="66" charset="0"/>
              </a:rPr>
              <a:t> di:</a:t>
            </a:r>
          </a:p>
          <a:p>
            <a:pPr marL="1257300" lvl="2" indent="-342900">
              <a:buFontTx/>
              <a:buChar char="-"/>
            </a:pPr>
            <a:r>
              <a:rPr lang="it-IT" sz="2400" b="1" i="1" dirty="0" smtClean="0">
                <a:solidFill>
                  <a:srgbClr val="FF0000"/>
                </a:solidFill>
                <a:latin typeface="Comic Sans MS" panose="030F0702030302020204" pitchFamily="66" charset="0"/>
              </a:rPr>
              <a:t>di </a:t>
            </a:r>
            <a:r>
              <a:rPr lang="it-IT" sz="2400" b="1" i="1" dirty="0">
                <a:solidFill>
                  <a:srgbClr val="FF0000"/>
                </a:solidFill>
                <a:latin typeface="Comic Sans MS" panose="030F0702030302020204" pitchFamily="66" charset="0"/>
              </a:rPr>
              <a:t>vivere con sapienza, </a:t>
            </a:r>
            <a:r>
              <a:rPr lang="it-IT" sz="2400" b="1" i="1" dirty="0" smtClean="0">
                <a:solidFill>
                  <a:srgbClr val="FF0000"/>
                </a:solidFill>
                <a:latin typeface="Comic Sans MS" panose="030F0702030302020204" pitchFamily="66" charset="0"/>
              </a:rPr>
              <a:t> </a:t>
            </a:r>
          </a:p>
          <a:p>
            <a:pPr marL="2171700" lvl="4" indent="-342900">
              <a:buFontTx/>
              <a:buChar char="-"/>
            </a:pPr>
            <a:r>
              <a:rPr lang="it-IT" sz="2400" b="1" i="1" dirty="0" smtClean="0">
                <a:solidFill>
                  <a:srgbClr val="FF0000"/>
                </a:solidFill>
                <a:latin typeface="Comic Sans MS" panose="030F0702030302020204" pitchFamily="66" charset="0"/>
              </a:rPr>
              <a:t>di </a:t>
            </a:r>
            <a:r>
              <a:rPr lang="it-IT" sz="2400" b="1" i="1" dirty="0">
                <a:solidFill>
                  <a:srgbClr val="FF0000"/>
                </a:solidFill>
                <a:latin typeface="Comic Sans MS" panose="030F0702030302020204" pitchFamily="66" charset="0"/>
              </a:rPr>
              <a:t>pensare in </a:t>
            </a:r>
            <a:r>
              <a:rPr lang="it-IT" sz="2400" b="1" i="1" dirty="0" smtClean="0">
                <a:solidFill>
                  <a:srgbClr val="FF0000"/>
                </a:solidFill>
                <a:latin typeface="Comic Sans MS" panose="030F0702030302020204" pitchFamily="66" charset="0"/>
              </a:rPr>
              <a:t>profondità  </a:t>
            </a:r>
          </a:p>
          <a:p>
            <a:pPr marL="3543300" lvl="7" indent="-342900">
              <a:buFontTx/>
              <a:buChar char="-"/>
            </a:pPr>
            <a:r>
              <a:rPr lang="it-IT" sz="2400" b="1" i="1" dirty="0" smtClean="0">
                <a:solidFill>
                  <a:srgbClr val="FF0000"/>
                </a:solidFill>
                <a:latin typeface="Comic Sans MS" panose="030F0702030302020204" pitchFamily="66" charset="0"/>
              </a:rPr>
              <a:t>di </a:t>
            </a:r>
            <a:r>
              <a:rPr lang="it-IT" sz="2400" b="1" i="1" dirty="0">
                <a:solidFill>
                  <a:srgbClr val="FF0000"/>
                </a:solidFill>
                <a:latin typeface="Comic Sans MS" panose="030F0702030302020204" pitchFamily="66" charset="0"/>
              </a:rPr>
              <a:t>amare con </a:t>
            </a:r>
            <a:r>
              <a:rPr lang="it-IT" sz="2400" b="1" i="1" dirty="0" smtClean="0">
                <a:solidFill>
                  <a:srgbClr val="FF0000"/>
                </a:solidFill>
                <a:latin typeface="Comic Sans MS" panose="030F0702030302020204" pitchFamily="66" charset="0"/>
              </a:rPr>
              <a:t>generosità….</a:t>
            </a:r>
          </a:p>
          <a:p>
            <a:endParaRPr lang="it-IT" sz="1000" b="1" i="1" dirty="0" smtClean="0">
              <a:solidFill>
                <a:srgbClr val="FF0000"/>
              </a:solidFill>
              <a:latin typeface="Comic Sans MS" panose="030F0702030302020204" pitchFamily="66" charset="0"/>
            </a:endParaRPr>
          </a:p>
          <a:p>
            <a:r>
              <a:rPr lang="it-IT" sz="2400" b="1" i="1" dirty="0" smtClean="0">
                <a:solidFill>
                  <a:srgbClr val="FF0000"/>
                </a:solidFill>
                <a:latin typeface="Comic Sans MS" panose="030F0702030302020204" pitchFamily="66" charset="0"/>
              </a:rPr>
              <a:t>le </a:t>
            </a:r>
            <a:r>
              <a:rPr lang="it-IT" sz="2400" b="1" i="1" dirty="0">
                <a:solidFill>
                  <a:srgbClr val="FF0000"/>
                </a:solidFill>
                <a:latin typeface="Comic Sans MS" panose="030F0702030302020204" pitchFamily="66" charset="0"/>
              </a:rPr>
              <a:t>relazioni reali con gli altri, con tutte le sfide che implicano, tendono ad essere sostituite da un tipo di comunicazione mediata da </a:t>
            </a:r>
            <a:r>
              <a:rPr lang="it-IT" sz="2400" b="1" i="1" dirty="0" smtClean="0">
                <a:solidFill>
                  <a:srgbClr val="FF0000"/>
                </a:solidFill>
                <a:latin typeface="Comic Sans MS" panose="030F0702030302020204" pitchFamily="66" charset="0"/>
              </a:rPr>
              <a:t>internet … nel quale si selezionano o si eliminano le </a:t>
            </a:r>
            <a:r>
              <a:rPr lang="it-IT" sz="2400" b="1" i="1" dirty="0">
                <a:solidFill>
                  <a:srgbClr val="FF0000"/>
                </a:solidFill>
                <a:latin typeface="Comic Sans MS" panose="030F0702030302020204" pitchFamily="66" charset="0"/>
              </a:rPr>
              <a:t>relazioni secondo il nostro </a:t>
            </a:r>
            <a:r>
              <a:rPr lang="it-IT" sz="2400" b="1" i="1" dirty="0" smtClean="0">
                <a:solidFill>
                  <a:srgbClr val="FF0000"/>
                </a:solidFill>
                <a:latin typeface="Comic Sans MS" panose="030F0702030302020204" pitchFamily="66" charset="0"/>
              </a:rPr>
              <a:t>arbitrio  … generando così un </a:t>
            </a:r>
            <a:r>
              <a:rPr lang="it-IT" sz="2400" b="1" i="1" dirty="0">
                <a:solidFill>
                  <a:srgbClr val="FF0000"/>
                </a:solidFill>
                <a:latin typeface="Comic Sans MS" panose="030F0702030302020204" pitchFamily="66" charset="0"/>
              </a:rPr>
              <a:t>nuovo tipo di emozioni artificiali, che hanno a che vedere più con dispositivi e schermi che con le persone e la </a:t>
            </a:r>
            <a:r>
              <a:rPr lang="it-IT" sz="2400" b="1" i="1" dirty="0" smtClean="0">
                <a:solidFill>
                  <a:srgbClr val="FF0000"/>
                </a:solidFill>
                <a:latin typeface="Comic Sans MS" panose="030F0702030302020204" pitchFamily="66" charset="0"/>
              </a:rPr>
              <a:t>natura … impedendo di rendere contatto con l’angoscia, con il tremore, con la gioia dell’altro e con la complessità delle esperienze personali.                              </a:t>
            </a:r>
            <a:r>
              <a:rPr lang="it-IT" b="1" dirty="0" smtClean="0">
                <a:latin typeface="Comic Sans MS" panose="030F0702030302020204" pitchFamily="66" charset="0"/>
              </a:rPr>
              <a:t>[47]</a:t>
            </a:r>
          </a:p>
        </p:txBody>
      </p:sp>
      <p:sp>
        <p:nvSpPr>
          <p:cNvPr id="5" name="CasellaDiTesto 4"/>
          <p:cNvSpPr txBox="1"/>
          <p:nvPr/>
        </p:nvSpPr>
        <p:spPr>
          <a:xfrm>
            <a:off x="1351997" y="0"/>
            <a:ext cx="6171882" cy="707886"/>
          </a:xfrm>
          <a:prstGeom prst="rect">
            <a:avLst/>
          </a:prstGeom>
          <a:noFill/>
        </p:spPr>
        <p:txBody>
          <a:bodyPr wrap="none" rtlCol="0">
            <a:spAutoFit/>
          </a:bodyPr>
          <a:lstStyle/>
          <a:p>
            <a:r>
              <a:rPr lang="it-IT" sz="4000" b="1" dirty="0" smtClean="0">
                <a:latin typeface="Comic Sans MS" panose="030F0702030302020204" pitchFamily="66" charset="0"/>
              </a:rPr>
              <a:t>Inquinamento «virtuale»</a:t>
            </a:r>
            <a:endParaRPr lang="it-IT" sz="4000" b="1" dirty="0">
              <a:latin typeface="Comic Sans MS" panose="030F0702030302020204" pitchFamily="66" charset="0"/>
            </a:endParaRPr>
          </a:p>
        </p:txBody>
      </p:sp>
      <p:sp>
        <p:nvSpPr>
          <p:cNvPr id="6" name="Rettangolo 5"/>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1113509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1196752"/>
            <a:ext cx="8352928" cy="5201424"/>
          </a:xfrm>
          <a:prstGeom prst="rect">
            <a:avLst/>
          </a:prstGeom>
        </p:spPr>
        <p:txBody>
          <a:bodyPr wrap="square">
            <a:spAutoFit/>
          </a:bodyPr>
          <a:lstStyle/>
          <a:p>
            <a:pPr algn="just"/>
            <a:r>
              <a:rPr lang="it-IT" sz="2400" dirty="0">
                <a:latin typeface="Comic Sans MS" panose="030F0702030302020204" pitchFamily="66" charset="0"/>
              </a:rPr>
              <a:t>Ulteriore conseguenza è la</a:t>
            </a:r>
            <a:r>
              <a:rPr lang="it-IT" sz="2400" b="1" dirty="0">
                <a:latin typeface="Comic Sans MS" panose="030F0702030302020204" pitchFamily="66" charset="0"/>
              </a:rPr>
              <a:t> </a:t>
            </a:r>
            <a:r>
              <a:rPr lang="it-IT" sz="2400" b="1" i="1" dirty="0">
                <a:solidFill>
                  <a:srgbClr val="C00000"/>
                </a:solidFill>
                <a:latin typeface="Comic Sans MS" panose="030F0702030302020204" pitchFamily="66" charset="0"/>
              </a:rPr>
              <a:t>frammentazione del sapere</a:t>
            </a:r>
            <a:r>
              <a:rPr lang="it-IT" sz="2400" b="1" i="1" dirty="0">
                <a:latin typeface="Comic Sans MS" panose="030F0702030302020204" pitchFamily="66" charset="0"/>
              </a:rPr>
              <a:t>: </a:t>
            </a:r>
            <a:r>
              <a:rPr lang="it-IT" sz="2400" dirty="0">
                <a:latin typeface="Comic Sans MS" panose="030F0702030302020204" pitchFamily="66" charset="0"/>
              </a:rPr>
              <a:t>essa assolve la propria funzione nel momento di ottenere applicazioni concrete</a:t>
            </a:r>
            <a:r>
              <a:rPr lang="it-IT" sz="2400" dirty="0">
                <a:solidFill>
                  <a:srgbClr val="00B050"/>
                </a:solidFill>
                <a:latin typeface="Comic Sans MS" panose="030F0702030302020204" pitchFamily="66" charset="0"/>
              </a:rPr>
              <a:t>,</a:t>
            </a:r>
            <a:r>
              <a:rPr lang="it-IT" sz="2400" i="1" dirty="0">
                <a:solidFill>
                  <a:srgbClr val="00B050"/>
                </a:solidFill>
                <a:latin typeface="Comic Sans MS" panose="030F0702030302020204" pitchFamily="66" charset="0"/>
              </a:rPr>
              <a:t> </a:t>
            </a:r>
            <a:r>
              <a:rPr lang="it-IT" sz="2400" b="1" i="1" dirty="0">
                <a:solidFill>
                  <a:srgbClr val="CC0099"/>
                </a:solidFill>
                <a:latin typeface="Comic Sans MS" panose="030F0702030302020204" pitchFamily="66" charset="0"/>
              </a:rPr>
              <a:t>ma spesso conduce a perdere il senso della totalità, delle relazioni che esistono tra le cose, dell’orizzonte ampio, senso che diventa irrilevante</a:t>
            </a:r>
            <a:r>
              <a:rPr lang="it-IT" sz="2400" dirty="0">
                <a:solidFill>
                  <a:srgbClr val="CC0099"/>
                </a:solidFill>
                <a:latin typeface="Comic Sans MS" panose="030F0702030302020204" pitchFamily="66" charset="0"/>
              </a:rPr>
              <a:t> </a:t>
            </a:r>
            <a:r>
              <a:rPr lang="it-IT" sz="2400" dirty="0" smtClean="0">
                <a:solidFill>
                  <a:srgbClr val="CC0099"/>
                </a:solidFill>
                <a:latin typeface="Comic Sans MS" panose="030F0702030302020204" pitchFamily="66" charset="0"/>
              </a:rPr>
              <a:t>                                                                </a:t>
            </a:r>
            <a:r>
              <a:rPr lang="it-IT" b="1" dirty="0" smtClean="0">
                <a:latin typeface="Comic Sans MS" panose="030F0702030302020204" pitchFamily="66" charset="0"/>
              </a:rPr>
              <a:t>[</a:t>
            </a:r>
            <a:r>
              <a:rPr lang="it-IT" b="1" dirty="0">
                <a:latin typeface="Comic Sans MS" panose="030F0702030302020204" pitchFamily="66" charset="0"/>
              </a:rPr>
              <a:t>110]</a:t>
            </a:r>
            <a:r>
              <a:rPr lang="it-IT" dirty="0">
                <a:latin typeface="Comic Sans MS" panose="030F0702030302020204" pitchFamily="66" charset="0"/>
              </a:rPr>
              <a:t>. </a:t>
            </a:r>
            <a:endParaRPr lang="it-IT" dirty="0" smtClean="0">
              <a:latin typeface="Comic Sans MS" panose="030F0702030302020204" pitchFamily="66" charset="0"/>
            </a:endParaRPr>
          </a:p>
          <a:p>
            <a:pPr algn="just"/>
            <a:endParaRPr lang="it-IT" sz="1000" b="1" dirty="0" smtClean="0">
              <a:latin typeface="Comic Sans MS" panose="030F0702030302020204" pitchFamily="66" charset="0"/>
            </a:endParaRPr>
          </a:p>
          <a:p>
            <a:pPr algn="just"/>
            <a:r>
              <a:rPr lang="it-IT" sz="2400" b="1" dirty="0" smtClean="0">
                <a:latin typeface="Comic Sans MS" panose="030F0702030302020204" pitchFamily="66" charset="0"/>
              </a:rPr>
              <a:t>Le </a:t>
            </a:r>
            <a:r>
              <a:rPr lang="it-IT" sz="2400" b="1" dirty="0">
                <a:latin typeface="Comic Sans MS" panose="030F0702030302020204" pitchFamily="66" charset="0"/>
              </a:rPr>
              <a:t>conoscenze frammentarie e isolate possono diventare una forma d’ignoranza se fanno resistenza ad integrarsi in una visione più ampia della realtà </a:t>
            </a:r>
            <a:r>
              <a:rPr lang="it-IT" b="1" dirty="0">
                <a:latin typeface="Comic Sans MS" panose="030F0702030302020204" pitchFamily="66" charset="0"/>
              </a:rPr>
              <a:t>[138]. </a:t>
            </a:r>
            <a:endParaRPr lang="it-IT" b="1" dirty="0" smtClean="0">
              <a:latin typeface="Comic Sans MS" panose="030F0702030302020204" pitchFamily="66" charset="0"/>
            </a:endParaRPr>
          </a:p>
          <a:p>
            <a:pPr algn="just"/>
            <a:endParaRPr lang="it-IT" sz="1000" b="1" dirty="0" smtClean="0">
              <a:latin typeface="Comic Sans MS" panose="030F0702030302020204" pitchFamily="66" charset="0"/>
            </a:endParaRPr>
          </a:p>
          <a:p>
            <a:pPr algn="just"/>
            <a:r>
              <a:rPr lang="it-IT" sz="2400" b="1" dirty="0" smtClean="0">
                <a:latin typeface="Comic Sans MS" panose="030F0702030302020204" pitchFamily="66" charset="0"/>
              </a:rPr>
              <a:t>Anche </a:t>
            </a:r>
            <a:r>
              <a:rPr lang="it-IT" sz="2400" b="1" dirty="0">
                <a:latin typeface="Comic Sans MS" panose="030F0702030302020204" pitchFamily="66" charset="0"/>
              </a:rPr>
              <a:t>i grandi sapienti del passato, in tale contesto, correrebbero il rischio di vedere soffocata la loro sapienza in mezzo al rumore dispersivo dell’informazione</a:t>
            </a:r>
            <a:r>
              <a:rPr lang="it-IT" sz="2400" dirty="0">
                <a:latin typeface="Comic Sans MS" panose="030F0702030302020204" pitchFamily="66" charset="0"/>
              </a:rPr>
              <a:t> </a:t>
            </a:r>
            <a:r>
              <a:rPr lang="it-IT" sz="2400" dirty="0" smtClean="0">
                <a:latin typeface="Comic Sans MS" panose="030F0702030302020204" pitchFamily="66" charset="0"/>
              </a:rPr>
              <a:t>                                                        </a:t>
            </a:r>
            <a:r>
              <a:rPr lang="it-IT" b="1" dirty="0" smtClean="0">
                <a:latin typeface="Comic Sans MS" panose="030F0702030302020204" pitchFamily="66" charset="0"/>
              </a:rPr>
              <a:t>[</a:t>
            </a:r>
            <a:r>
              <a:rPr lang="it-IT" b="1" dirty="0">
                <a:latin typeface="Comic Sans MS" panose="030F0702030302020204" pitchFamily="66" charset="0"/>
              </a:rPr>
              <a:t>47]</a:t>
            </a:r>
            <a:r>
              <a:rPr lang="it-IT" dirty="0">
                <a:latin typeface="Comic Sans MS" panose="030F0702030302020204" pitchFamily="66" charset="0"/>
              </a:rPr>
              <a:t>. </a:t>
            </a:r>
          </a:p>
        </p:txBody>
      </p:sp>
      <p:sp>
        <p:nvSpPr>
          <p:cNvPr id="3" name="Rettangolo 2"/>
          <p:cNvSpPr/>
          <p:nvPr/>
        </p:nvSpPr>
        <p:spPr>
          <a:xfrm>
            <a:off x="1547664" y="260648"/>
            <a:ext cx="6231193" cy="646331"/>
          </a:xfrm>
          <a:prstGeom prst="rect">
            <a:avLst/>
          </a:prstGeom>
        </p:spPr>
        <p:txBody>
          <a:bodyPr wrap="none">
            <a:spAutoFit/>
          </a:bodyPr>
          <a:lstStyle/>
          <a:p>
            <a:r>
              <a:rPr lang="it-IT" sz="3600" b="1" i="1" dirty="0">
                <a:latin typeface="Comic Sans MS" panose="030F0702030302020204" pitchFamily="66" charset="0"/>
              </a:rPr>
              <a:t>frammentazione del sapere</a:t>
            </a:r>
            <a:endParaRPr lang="it-IT" sz="3600" dirty="0"/>
          </a:p>
        </p:txBody>
      </p:sp>
      <p:sp>
        <p:nvSpPr>
          <p:cNvPr id="4" name="Rettangolo 3"/>
          <p:cNvSpPr/>
          <p:nvPr/>
        </p:nvSpPr>
        <p:spPr>
          <a:xfrm>
            <a:off x="6444208" y="6309320"/>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296039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230893" y="160770"/>
            <a:ext cx="6633547" cy="1077218"/>
          </a:xfrm>
          <a:prstGeom prst="rect">
            <a:avLst/>
          </a:prstGeom>
          <a:noFill/>
        </p:spPr>
        <p:txBody>
          <a:bodyPr wrap="none" rtlCol="0">
            <a:spAutoFit/>
          </a:bodyPr>
          <a:lstStyle/>
          <a:p>
            <a:pPr algn="ctr"/>
            <a:r>
              <a:rPr lang="it-IT" sz="3200" b="1" dirty="0" smtClean="0">
                <a:latin typeface="Comic Sans MS" panose="030F0702030302020204" pitchFamily="66" charset="0"/>
              </a:rPr>
              <a:t>DIVERSITA’ E VARIABILITA’ </a:t>
            </a:r>
          </a:p>
          <a:p>
            <a:pPr algn="ctr"/>
            <a:r>
              <a:rPr lang="it-IT" sz="3200" b="1" dirty="0" smtClean="0">
                <a:latin typeface="Comic Sans MS" panose="030F0702030302020204" pitchFamily="66" charset="0"/>
              </a:rPr>
              <a:t>BIOLOGICA E CULTURALE</a:t>
            </a:r>
            <a:endParaRPr lang="it-IT" sz="3200" b="1" dirty="0">
              <a:latin typeface="Comic Sans MS" panose="030F0702030302020204" pitchFamily="66" charset="0"/>
            </a:endParaRPr>
          </a:p>
        </p:txBody>
      </p:sp>
      <p:sp>
        <p:nvSpPr>
          <p:cNvPr id="6" name="Rettangolo 5"/>
          <p:cNvSpPr/>
          <p:nvPr/>
        </p:nvSpPr>
        <p:spPr>
          <a:xfrm>
            <a:off x="0" y="1124744"/>
            <a:ext cx="9144000" cy="3046988"/>
          </a:xfrm>
          <a:prstGeom prst="rect">
            <a:avLst/>
          </a:prstGeom>
        </p:spPr>
        <p:txBody>
          <a:bodyPr wrap="square">
            <a:spAutoFit/>
          </a:bodyPr>
          <a:lstStyle/>
          <a:p>
            <a:pPr algn="just"/>
            <a:r>
              <a:rPr lang="it-IT" sz="2400" b="1" i="1" dirty="0" smtClean="0">
                <a:solidFill>
                  <a:srgbClr val="FF0000"/>
                </a:solidFill>
                <a:latin typeface="Comic Sans MS" panose="030F0702030302020204" pitchFamily="66" charset="0"/>
              </a:rPr>
              <a:t>aprirsi allo stupore, alla contemplazione della natura, alla meraviglia per la bellezza, la ricchezza della vita </a:t>
            </a:r>
            <a:r>
              <a:rPr lang="it-IT" b="1" dirty="0" smtClean="0">
                <a:latin typeface="Comic Sans MS" panose="030F0702030302020204" pitchFamily="66" charset="0"/>
              </a:rPr>
              <a:t>[225], </a:t>
            </a:r>
            <a:r>
              <a:rPr lang="it-IT" sz="2400" b="1" dirty="0" smtClean="0">
                <a:latin typeface="Comic Sans MS" panose="030F0702030302020204" pitchFamily="66" charset="0"/>
              </a:rPr>
              <a:t>per le </a:t>
            </a:r>
            <a:r>
              <a:rPr lang="it-IT" sz="2400" b="1" i="1" dirty="0" smtClean="0">
                <a:latin typeface="Comic Sans MS" panose="030F0702030302020204" pitchFamily="66" charset="0"/>
              </a:rPr>
              <a:t>sue infinite forme estremamente belle e meravigliose</a:t>
            </a:r>
            <a:r>
              <a:rPr lang="it-IT" sz="2400" b="1" dirty="0" smtClean="0">
                <a:latin typeface="Comic Sans MS" panose="030F0702030302020204" pitchFamily="66" charset="0"/>
              </a:rPr>
              <a:t>:</a:t>
            </a:r>
          </a:p>
          <a:p>
            <a:pPr algn="just"/>
            <a:endParaRPr lang="it-IT" sz="2400" b="1" dirty="0">
              <a:latin typeface="Comic Sans MS" panose="030F0702030302020204" pitchFamily="66" charset="0"/>
            </a:endParaRPr>
          </a:p>
          <a:p>
            <a:pPr algn="just"/>
            <a:r>
              <a:rPr lang="it-IT" sz="2400" b="1" i="1" dirty="0" smtClean="0">
                <a:solidFill>
                  <a:srgbClr val="FF0000"/>
                </a:solidFill>
                <a:latin typeface="Comic Sans MS" panose="030F0702030302020204" pitchFamily="66" charset="0"/>
              </a:rPr>
              <a:t>è la via maestra che conduce l’uomo all’attenzione per la madre Terra che lo ospita e nutre </a:t>
            </a:r>
            <a:r>
              <a:rPr lang="it-IT" sz="2400" dirty="0" smtClean="0">
                <a:latin typeface="Comic Sans MS" panose="030F0702030302020204" pitchFamily="66" charset="0"/>
              </a:rPr>
              <a:t>[11]</a:t>
            </a:r>
            <a:r>
              <a:rPr lang="it-IT" sz="2400" b="1" dirty="0" smtClean="0">
                <a:latin typeface="Comic Sans MS" panose="030F0702030302020204" pitchFamily="66" charset="0"/>
              </a:rPr>
              <a:t>, a comprendere se stesso e le infinite relazioni con quanto è sul pianeta, </a:t>
            </a:r>
            <a:r>
              <a:rPr lang="it-IT" sz="2400" b="1" i="1" dirty="0" smtClean="0">
                <a:solidFill>
                  <a:srgbClr val="FF0000"/>
                </a:solidFill>
                <a:latin typeface="Comic Sans MS" panose="030F0702030302020204" pitchFamily="66" charset="0"/>
              </a:rPr>
              <a:t>ove tutto è in relazione, tutto è correlato</a:t>
            </a:r>
            <a:r>
              <a:rPr lang="it-IT" sz="2400" b="1" dirty="0" smtClean="0">
                <a:latin typeface="Comic Sans MS" panose="030F0702030302020204" pitchFamily="66" charset="0"/>
              </a:rPr>
              <a:t>.      </a:t>
            </a:r>
            <a:r>
              <a:rPr lang="it-IT" sz="2400" dirty="0" smtClean="0">
                <a:latin typeface="Comic Sans MS" panose="030F0702030302020204" pitchFamily="66" charset="0"/>
              </a:rPr>
              <a:t>[16,70,91.92]</a:t>
            </a:r>
            <a:endParaRPr lang="it-IT" sz="2400" dirty="0">
              <a:latin typeface="Comic Sans MS" panose="030F0702030302020204" pitchFamily="66" charset="0"/>
            </a:endParaRPr>
          </a:p>
        </p:txBody>
      </p:sp>
      <p:sp>
        <p:nvSpPr>
          <p:cNvPr id="2" name="Rettangolo 1"/>
          <p:cNvSpPr/>
          <p:nvPr/>
        </p:nvSpPr>
        <p:spPr>
          <a:xfrm>
            <a:off x="6499970" y="6525344"/>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
        <p:nvSpPr>
          <p:cNvPr id="7" name="Rettangolo 6"/>
          <p:cNvSpPr/>
          <p:nvPr/>
        </p:nvSpPr>
        <p:spPr>
          <a:xfrm>
            <a:off x="251520" y="4509120"/>
            <a:ext cx="8784976" cy="1569660"/>
          </a:xfrm>
          <a:prstGeom prst="rect">
            <a:avLst/>
          </a:prstGeom>
        </p:spPr>
        <p:txBody>
          <a:bodyPr wrap="square">
            <a:spAutoFit/>
          </a:bodyPr>
          <a:lstStyle/>
          <a:p>
            <a:pPr algn="just"/>
            <a:r>
              <a:rPr lang="it-IT" sz="2400" b="1" i="1" dirty="0">
                <a:solidFill>
                  <a:srgbClr val="CC0099"/>
                </a:solidFill>
                <a:latin typeface="Comic Sans MS" panose="030F0702030302020204" pitchFamily="66" charset="0"/>
              </a:rPr>
              <a:t>La visione consumistica, favorita dagli ingranaggi dell’attuale economia globalizzata, tende a rendere omogenee le culture e a indebolire l’immensa varietà culturale, che è un tesoro dell’umanità </a:t>
            </a:r>
            <a:r>
              <a:rPr lang="it-IT" sz="2400" b="1" i="1" dirty="0" smtClean="0">
                <a:solidFill>
                  <a:srgbClr val="CC0099"/>
                </a:solidFill>
                <a:latin typeface="Comic Sans MS" panose="030F0702030302020204" pitchFamily="66" charset="0"/>
              </a:rPr>
              <a:t>               </a:t>
            </a:r>
            <a:r>
              <a:rPr lang="it-IT" dirty="0" smtClean="0">
                <a:latin typeface="Comic Sans MS" panose="030F0702030302020204" pitchFamily="66" charset="0"/>
              </a:rPr>
              <a:t>[144</a:t>
            </a:r>
            <a:r>
              <a:rPr lang="it-IT" dirty="0">
                <a:latin typeface="Comic Sans MS" panose="030F0702030302020204" pitchFamily="66" charset="0"/>
              </a:rPr>
              <a:t>]</a:t>
            </a:r>
          </a:p>
        </p:txBody>
      </p:sp>
    </p:spTree>
    <p:extLst>
      <p:ext uri="{BB962C8B-B14F-4D97-AF65-F5344CB8AC3E}">
        <p14:creationId xmlns:p14="http://schemas.microsoft.com/office/powerpoint/2010/main" val="32453045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908720"/>
            <a:ext cx="8208912" cy="4524315"/>
          </a:xfrm>
          <a:prstGeom prst="rect">
            <a:avLst/>
          </a:prstGeom>
        </p:spPr>
        <p:txBody>
          <a:bodyPr wrap="square">
            <a:spAutoFit/>
          </a:bodyPr>
          <a:lstStyle/>
          <a:p>
            <a:pPr algn="just"/>
            <a:r>
              <a:rPr lang="it-IT" sz="2400" b="1" i="1" dirty="0">
                <a:solidFill>
                  <a:srgbClr val="FF0000"/>
                </a:solidFill>
                <a:latin typeface="Comic Sans MS" panose="030F0702030302020204" pitchFamily="66" charset="0"/>
              </a:rPr>
              <a:t>La scomparsa di una cultura può essere grave come o più della scomparsa di una specie; l’imposizione d’uno stile egemonico di vita può essere altrettanto nocivo quanto l’alterazione degli ecosistemi</a:t>
            </a:r>
            <a:r>
              <a:rPr lang="it-IT" sz="2400" dirty="0">
                <a:solidFill>
                  <a:srgbClr val="FF0000"/>
                </a:solidFill>
                <a:latin typeface="Comic Sans MS" panose="030F0702030302020204" pitchFamily="66" charset="0"/>
              </a:rPr>
              <a:t> </a:t>
            </a:r>
            <a:r>
              <a:rPr lang="it-IT" sz="2400" dirty="0" smtClean="0">
                <a:solidFill>
                  <a:srgbClr val="FF0000"/>
                </a:solidFill>
                <a:latin typeface="Comic Sans MS" panose="030F0702030302020204" pitchFamily="66" charset="0"/>
              </a:rPr>
              <a:t>                 </a:t>
            </a:r>
            <a:r>
              <a:rPr lang="it-IT" b="1" dirty="0" smtClean="0">
                <a:latin typeface="Comic Sans MS" panose="030F0702030302020204" pitchFamily="66" charset="0"/>
              </a:rPr>
              <a:t>[</a:t>
            </a:r>
            <a:r>
              <a:rPr lang="it-IT" b="1" dirty="0">
                <a:latin typeface="Comic Sans MS" panose="030F0702030302020204" pitchFamily="66" charset="0"/>
              </a:rPr>
              <a:t>145]. </a:t>
            </a:r>
          </a:p>
          <a:p>
            <a:pPr algn="just"/>
            <a:endParaRPr lang="it-IT" sz="2400" dirty="0">
              <a:latin typeface="Comic Sans MS" panose="030F0702030302020204" pitchFamily="66" charset="0"/>
            </a:endParaRPr>
          </a:p>
          <a:p>
            <a:pPr algn="just"/>
            <a:endParaRPr lang="it-IT" sz="2400" dirty="0">
              <a:latin typeface="Comic Sans MS" panose="030F0702030302020204" pitchFamily="66" charset="0"/>
            </a:endParaRPr>
          </a:p>
          <a:p>
            <a:pPr algn="just"/>
            <a:r>
              <a:rPr lang="it-IT" sz="2400" dirty="0">
                <a:latin typeface="Comic Sans MS" panose="030F0702030302020204" pitchFamily="66" charset="0"/>
              </a:rPr>
              <a:t>Libertà, sviluppo, </a:t>
            </a:r>
            <a:r>
              <a:rPr lang="it-IT" sz="2400" i="1" dirty="0">
                <a:latin typeface="Comic Sans MS" panose="030F0702030302020204" pitchFamily="66" charset="0"/>
              </a:rPr>
              <a:t>qualità della vita</a:t>
            </a:r>
            <a:r>
              <a:rPr lang="it-IT" sz="2400" dirty="0">
                <a:latin typeface="Comic Sans MS" panose="030F0702030302020204" pitchFamily="66" charset="0"/>
              </a:rPr>
              <a:t> non possono essere </a:t>
            </a:r>
            <a:r>
              <a:rPr lang="it-IT" sz="2400" i="1" dirty="0">
                <a:latin typeface="Comic Sans MS" panose="030F0702030302020204" pitchFamily="66" charset="0"/>
              </a:rPr>
              <a:t>imposti</a:t>
            </a:r>
            <a:r>
              <a:rPr lang="it-IT" sz="2400" dirty="0">
                <a:latin typeface="Comic Sans MS" panose="030F0702030302020204" pitchFamily="66" charset="0"/>
              </a:rPr>
              <a:t> dall’esterno; essi devono essere compresi e concepiti all’interno dei processi storico-culturali di ciascuna popolazione, soprattutto </a:t>
            </a:r>
            <a:r>
              <a:rPr lang="it-IT" sz="2400" i="1" dirty="0">
                <a:latin typeface="Comic Sans MS" panose="030F0702030302020204" pitchFamily="66" charset="0"/>
              </a:rPr>
              <a:t>richiedono il costante protagonismo degli attori sociali locali a partire dalla loro propria cultura</a:t>
            </a:r>
            <a:r>
              <a:rPr lang="it-IT" sz="2400" dirty="0">
                <a:latin typeface="Comic Sans MS" panose="030F0702030302020204" pitchFamily="66" charset="0"/>
              </a:rPr>
              <a:t> </a:t>
            </a:r>
            <a:r>
              <a:rPr lang="it-IT" sz="2400" dirty="0" smtClean="0">
                <a:latin typeface="Comic Sans MS" panose="030F0702030302020204" pitchFamily="66" charset="0"/>
              </a:rPr>
              <a:t>                                         </a:t>
            </a:r>
            <a:r>
              <a:rPr lang="it-IT" b="1" dirty="0" smtClean="0">
                <a:latin typeface="Comic Sans MS" panose="030F0702030302020204" pitchFamily="66" charset="0"/>
              </a:rPr>
              <a:t>[</a:t>
            </a:r>
            <a:r>
              <a:rPr lang="it-IT" b="1" dirty="0">
                <a:latin typeface="Comic Sans MS" panose="030F0702030302020204" pitchFamily="66" charset="0"/>
              </a:rPr>
              <a:t>144].</a:t>
            </a:r>
          </a:p>
        </p:txBody>
      </p:sp>
      <p:sp>
        <p:nvSpPr>
          <p:cNvPr id="3" name="Rettangolo 2"/>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1412833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51520" y="278060"/>
            <a:ext cx="8640960" cy="6093976"/>
          </a:xfrm>
          <a:prstGeom prst="rect">
            <a:avLst/>
          </a:prstGeom>
          <a:noFill/>
        </p:spPr>
        <p:txBody>
          <a:bodyPr wrap="square" rtlCol="0">
            <a:spAutoFit/>
          </a:bodyPr>
          <a:lstStyle/>
          <a:p>
            <a:endParaRPr lang="it-IT" sz="1200" b="1" dirty="0" smtClean="0">
              <a:solidFill>
                <a:srgbClr val="FF0000"/>
              </a:solidFill>
              <a:latin typeface="Comic Sans MS" panose="030F0702030302020204" pitchFamily="66" charset="0"/>
            </a:endParaRPr>
          </a:p>
          <a:p>
            <a:r>
              <a:rPr lang="it-IT" sz="3600" b="1" dirty="0" smtClean="0">
                <a:solidFill>
                  <a:srgbClr val="FF0000"/>
                </a:solidFill>
                <a:latin typeface="Comic Sans MS" panose="030F0702030302020204" pitchFamily="66" charset="0"/>
              </a:rPr>
              <a:t>         </a:t>
            </a:r>
            <a:r>
              <a:rPr lang="it-IT" sz="3600" b="1" i="1" dirty="0" smtClean="0">
                <a:solidFill>
                  <a:srgbClr val="FF0000"/>
                </a:solidFill>
                <a:latin typeface="Comic Sans MS" panose="030F0702030302020204" pitchFamily="66" charset="0"/>
              </a:rPr>
              <a:t>Abbiamo troppi mezzi </a:t>
            </a:r>
          </a:p>
          <a:p>
            <a:r>
              <a:rPr lang="it-IT" sz="3600" b="1" i="1" dirty="0" smtClean="0">
                <a:solidFill>
                  <a:srgbClr val="FF0000"/>
                </a:solidFill>
                <a:latin typeface="Comic Sans MS" panose="030F0702030302020204" pitchFamily="66" charset="0"/>
              </a:rPr>
              <a:t>       per scarsi e rachitici fini   </a:t>
            </a:r>
            <a:r>
              <a:rPr lang="it-IT" dirty="0" smtClean="0">
                <a:latin typeface="Comic Sans MS" panose="030F0702030302020204" pitchFamily="66" charset="0"/>
              </a:rPr>
              <a:t>[</a:t>
            </a:r>
            <a:r>
              <a:rPr lang="it-IT" dirty="0">
                <a:latin typeface="Comic Sans MS" panose="030F0702030302020204" pitchFamily="66" charset="0"/>
              </a:rPr>
              <a:t>203</a:t>
            </a:r>
            <a:r>
              <a:rPr lang="it-IT" dirty="0" smtClean="0">
                <a:latin typeface="Comic Sans MS" panose="030F0702030302020204" pitchFamily="66" charset="0"/>
              </a:rPr>
              <a:t>]</a:t>
            </a:r>
            <a:r>
              <a:rPr lang="it-IT" sz="2800" b="1" dirty="0" smtClean="0">
                <a:solidFill>
                  <a:srgbClr val="FF0000"/>
                </a:solidFill>
                <a:latin typeface="Comic Sans MS" panose="030F0702030302020204" pitchFamily="66" charset="0"/>
              </a:rPr>
              <a:t> </a:t>
            </a:r>
          </a:p>
          <a:p>
            <a:endParaRPr lang="it-IT" sz="1000" b="1" dirty="0">
              <a:solidFill>
                <a:srgbClr val="FF0000"/>
              </a:solidFill>
              <a:latin typeface="Comic Sans MS" panose="030F0702030302020204" pitchFamily="66" charset="0"/>
            </a:endParaRPr>
          </a:p>
          <a:p>
            <a:endParaRPr lang="it-IT" sz="2800" dirty="0" smtClean="0">
              <a:latin typeface="Comic Sans MS" panose="030F0702030302020204" pitchFamily="66" charset="0"/>
            </a:endParaRPr>
          </a:p>
          <a:p>
            <a:r>
              <a:rPr lang="it-IT" sz="2800" b="1" dirty="0" smtClean="0">
                <a:latin typeface="Comic Sans MS" panose="030F0702030302020204" pitchFamily="66" charset="0"/>
              </a:rPr>
              <a:t>  ANGOSCIA COMPULSIVA DEL CONSUMARE</a:t>
            </a:r>
            <a:endParaRPr lang="it-IT" sz="2800" b="1" dirty="0">
              <a:latin typeface="Comic Sans MS" panose="030F0702030302020204" pitchFamily="66" charset="0"/>
            </a:endParaRPr>
          </a:p>
          <a:p>
            <a:endParaRPr lang="it-IT" sz="1400" dirty="0" smtClean="0">
              <a:latin typeface="Comic Sans MS" panose="030F0702030302020204" pitchFamily="66" charset="0"/>
            </a:endParaRPr>
          </a:p>
          <a:p>
            <a:endParaRPr lang="it-IT" sz="2800" dirty="0" smtClean="0">
              <a:latin typeface="Comic Sans MS" panose="030F0702030302020204" pitchFamily="66" charset="0"/>
            </a:endParaRPr>
          </a:p>
          <a:p>
            <a:r>
              <a:rPr lang="it-IT" sz="2800" i="1" dirty="0" smtClean="0">
                <a:solidFill>
                  <a:srgbClr val="FF0000"/>
                </a:solidFill>
                <a:latin typeface="Comic Sans MS" panose="030F0702030302020204" pitchFamily="66" charset="0"/>
              </a:rPr>
              <a:t>Più il cuore di una persona è vuoto, più ha bisogno di comperare, possedere e consumare             </a:t>
            </a:r>
            <a:r>
              <a:rPr lang="it-IT" dirty="0" smtClean="0">
                <a:latin typeface="Comic Sans MS" panose="030F0702030302020204" pitchFamily="66" charset="0"/>
              </a:rPr>
              <a:t>[204]</a:t>
            </a:r>
          </a:p>
          <a:p>
            <a:r>
              <a:rPr lang="it-IT" sz="1000" dirty="0">
                <a:latin typeface="Comic Sans MS" panose="030F0702030302020204" pitchFamily="66" charset="0"/>
              </a:rPr>
              <a:t> </a:t>
            </a:r>
            <a:endParaRPr lang="it-IT" sz="1000" dirty="0" smtClean="0">
              <a:latin typeface="Comic Sans MS" panose="030F0702030302020204" pitchFamily="66" charset="0"/>
            </a:endParaRPr>
          </a:p>
          <a:p>
            <a:endParaRPr lang="it-IT" sz="1000" dirty="0" smtClean="0">
              <a:latin typeface="Comic Sans MS" panose="030F0702030302020204" pitchFamily="66" charset="0"/>
            </a:endParaRPr>
          </a:p>
          <a:p>
            <a:endParaRPr lang="it-IT" sz="1000" dirty="0" smtClean="0">
              <a:latin typeface="Comic Sans MS" panose="030F0702030302020204" pitchFamily="66" charset="0"/>
            </a:endParaRPr>
          </a:p>
          <a:p>
            <a:r>
              <a:rPr lang="it-IT" sz="2800" i="1" dirty="0" smtClean="0">
                <a:solidFill>
                  <a:srgbClr val="FF0000"/>
                </a:solidFill>
                <a:latin typeface="Comic Sans MS" panose="030F0702030302020204" pitchFamily="66" charset="0"/>
              </a:rPr>
              <a:t>l’ossessione per uno stile di vita consumistico, </a:t>
            </a:r>
          </a:p>
          <a:p>
            <a:r>
              <a:rPr lang="it-IT" sz="2800" i="1" dirty="0" smtClean="0">
                <a:solidFill>
                  <a:srgbClr val="FF0000"/>
                </a:solidFill>
                <a:latin typeface="Comic Sans MS" panose="030F0702030302020204" pitchFamily="66" charset="0"/>
              </a:rPr>
              <a:t>soprattutto quando solo pochi possono sostenerlo, </a:t>
            </a:r>
          </a:p>
          <a:p>
            <a:r>
              <a:rPr lang="it-IT" sz="2800" i="1" dirty="0" smtClean="0">
                <a:solidFill>
                  <a:srgbClr val="FF0000"/>
                </a:solidFill>
                <a:latin typeface="Comic Sans MS" panose="030F0702030302020204" pitchFamily="66" charset="0"/>
              </a:rPr>
              <a:t>potrà provocare soltanto violenza e distruzione   </a:t>
            </a:r>
          </a:p>
          <a:p>
            <a:r>
              <a:rPr lang="it-IT" sz="2800" i="1" dirty="0" smtClean="0">
                <a:solidFill>
                  <a:srgbClr val="FF0000"/>
                </a:solidFill>
                <a:latin typeface="Comic Sans MS" panose="030F0702030302020204" pitchFamily="66" charset="0"/>
              </a:rPr>
              <a:t>reciproca                                                       </a:t>
            </a:r>
            <a:r>
              <a:rPr lang="it-IT" dirty="0" smtClean="0">
                <a:latin typeface="Comic Sans MS" panose="030F0702030302020204" pitchFamily="66" charset="0"/>
              </a:rPr>
              <a:t>[205]</a:t>
            </a:r>
            <a:endParaRPr lang="it-IT" dirty="0"/>
          </a:p>
        </p:txBody>
      </p:sp>
      <p:sp>
        <p:nvSpPr>
          <p:cNvPr id="6" name="Rettangolo 5"/>
          <p:cNvSpPr/>
          <p:nvPr/>
        </p:nvSpPr>
        <p:spPr>
          <a:xfrm>
            <a:off x="6355954" y="6372036"/>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29577593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07504" y="2493471"/>
            <a:ext cx="8856984" cy="4154984"/>
          </a:xfrm>
          <a:prstGeom prst="rect">
            <a:avLst/>
          </a:prstGeom>
          <a:noFill/>
        </p:spPr>
        <p:txBody>
          <a:bodyPr wrap="square" rtlCol="0">
            <a:spAutoFit/>
          </a:bodyPr>
          <a:lstStyle/>
          <a:p>
            <a:pPr algn="ctr"/>
            <a:r>
              <a:rPr lang="it-IT" sz="2800" b="1" i="1" dirty="0" smtClean="0">
                <a:solidFill>
                  <a:srgbClr val="FF0000"/>
                </a:solidFill>
                <a:latin typeface="Comic Sans MS" panose="030F0702030302020204" pitchFamily="66" charset="0"/>
              </a:rPr>
              <a:t>Molte cose devono riorientare la propria rotta </a:t>
            </a:r>
          </a:p>
          <a:p>
            <a:pPr algn="ctr"/>
            <a:endParaRPr lang="it-IT" b="1" i="1" dirty="0" smtClean="0">
              <a:solidFill>
                <a:srgbClr val="FF0000"/>
              </a:solidFill>
              <a:latin typeface="Comic Sans MS" panose="030F0702030302020204" pitchFamily="66" charset="0"/>
            </a:endParaRPr>
          </a:p>
          <a:p>
            <a:pPr algn="ctr"/>
            <a:r>
              <a:rPr lang="it-IT" sz="3200" b="1" i="1" dirty="0" smtClean="0">
                <a:solidFill>
                  <a:srgbClr val="FF0000"/>
                </a:solidFill>
                <a:latin typeface="Comic Sans MS" panose="030F0702030302020204" pitchFamily="66" charset="0"/>
              </a:rPr>
              <a:t>ma prima di tutto è l’umanità</a:t>
            </a:r>
          </a:p>
          <a:p>
            <a:pPr algn="ctr"/>
            <a:r>
              <a:rPr lang="it-IT" sz="3200" b="1" i="1" dirty="0" smtClean="0">
                <a:solidFill>
                  <a:srgbClr val="FF0000"/>
                </a:solidFill>
                <a:latin typeface="Comic Sans MS" panose="030F0702030302020204" pitchFamily="66" charset="0"/>
              </a:rPr>
              <a:t>che ha bisogno di cambiare</a:t>
            </a:r>
          </a:p>
          <a:p>
            <a:pPr algn="ctr"/>
            <a:endParaRPr lang="it-IT" sz="800" b="1" i="1" dirty="0" smtClean="0">
              <a:solidFill>
                <a:srgbClr val="FF0000"/>
              </a:solidFill>
              <a:latin typeface="Comic Sans MS" panose="030F0702030302020204" pitchFamily="66" charset="0"/>
            </a:endParaRPr>
          </a:p>
          <a:p>
            <a:pPr algn="just"/>
            <a:endParaRPr lang="it-IT" sz="1000" b="1" i="1" dirty="0" smtClean="0">
              <a:solidFill>
                <a:srgbClr val="FF0000"/>
              </a:solidFill>
              <a:latin typeface="Comic Sans MS" panose="030F0702030302020204" pitchFamily="66" charset="0"/>
            </a:endParaRPr>
          </a:p>
          <a:p>
            <a:pPr algn="ctr"/>
            <a:r>
              <a:rPr lang="it-IT" sz="2400" b="1" i="1" dirty="0" smtClean="0">
                <a:solidFill>
                  <a:srgbClr val="FF0000"/>
                </a:solidFill>
                <a:latin typeface="Comic Sans MS" panose="030F0702030302020204" pitchFamily="66" charset="0"/>
              </a:rPr>
              <a:t>manca la coscienza di una origine comune, di una </a:t>
            </a:r>
          </a:p>
          <a:p>
            <a:pPr algn="ctr"/>
            <a:r>
              <a:rPr lang="it-IT" sz="2400" b="1" i="1" dirty="0" smtClean="0">
                <a:solidFill>
                  <a:srgbClr val="FF0000"/>
                </a:solidFill>
                <a:latin typeface="Comic Sans MS" panose="030F0702030302020204" pitchFamily="66" charset="0"/>
              </a:rPr>
              <a:t>mutua appartenenza e di un futuro condiviso da tutti    </a:t>
            </a:r>
          </a:p>
          <a:p>
            <a:pPr algn="just"/>
            <a:endParaRPr lang="it-IT" sz="800" b="1" i="1" dirty="0" smtClean="0">
              <a:solidFill>
                <a:srgbClr val="FF0000"/>
              </a:solidFill>
              <a:latin typeface="Comic Sans MS" panose="030F0702030302020204" pitchFamily="66" charset="0"/>
            </a:endParaRPr>
          </a:p>
          <a:p>
            <a:pPr algn="ctr"/>
            <a:r>
              <a:rPr lang="it-IT" sz="2400" b="1" i="1" dirty="0">
                <a:solidFill>
                  <a:srgbClr val="FF0000"/>
                </a:solidFill>
                <a:latin typeface="Comic Sans MS" panose="030F0702030302020204" pitchFamily="66" charset="0"/>
              </a:rPr>
              <a:t>q</a:t>
            </a:r>
            <a:r>
              <a:rPr lang="it-IT" sz="2400" b="1" i="1" smtClean="0">
                <a:solidFill>
                  <a:srgbClr val="FF0000"/>
                </a:solidFill>
                <a:latin typeface="Comic Sans MS" panose="030F0702030302020204" pitchFamily="66" charset="0"/>
              </a:rPr>
              <a:t>uesta </a:t>
            </a:r>
            <a:r>
              <a:rPr lang="it-IT" sz="2400" b="1" i="1" dirty="0" smtClean="0">
                <a:solidFill>
                  <a:srgbClr val="FF0000"/>
                </a:solidFill>
                <a:latin typeface="Comic Sans MS" panose="030F0702030302020204" pitchFamily="66" charset="0"/>
              </a:rPr>
              <a:t>consapevolezza di base permetterebbe lo sviluppo di nuove convinzioni, nuovi atteggiamenti e stili </a:t>
            </a:r>
            <a:r>
              <a:rPr lang="it-IT" sz="2400" b="1" i="1" smtClean="0">
                <a:solidFill>
                  <a:srgbClr val="FF0000"/>
                </a:solidFill>
                <a:latin typeface="Comic Sans MS" panose="030F0702030302020204" pitchFamily="66" charset="0"/>
              </a:rPr>
              <a:t>di vita </a:t>
            </a:r>
            <a:endParaRPr lang="it-IT" sz="2400" b="1" i="1" dirty="0" smtClean="0">
              <a:solidFill>
                <a:srgbClr val="FF0000"/>
              </a:solidFill>
              <a:latin typeface="Comic Sans MS" panose="030F0702030302020204" pitchFamily="66" charset="0"/>
            </a:endParaRPr>
          </a:p>
          <a:p>
            <a:pPr algn="just"/>
            <a:endParaRPr lang="it-IT" sz="800" b="1" i="1" dirty="0" smtClean="0">
              <a:solidFill>
                <a:srgbClr val="FF0000"/>
              </a:solidFill>
              <a:latin typeface="Comic Sans MS" panose="030F0702030302020204" pitchFamily="66" charset="0"/>
            </a:endParaRPr>
          </a:p>
          <a:p>
            <a:pPr algn="just"/>
            <a:r>
              <a:rPr lang="it-IT" sz="2400" i="1" dirty="0" smtClean="0">
                <a:latin typeface="Comic Sans MS" panose="030F0702030302020204" pitchFamily="66" charset="0"/>
              </a:rPr>
              <a:t>                                                                                  [202]</a:t>
            </a:r>
            <a:endParaRPr lang="it-IT" sz="2400" i="1" dirty="0">
              <a:latin typeface="Comic Sans MS" panose="030F0702030302020204" pitchFamily="66" charset="0"/>
            </a:endParaRPr>
          </a:p>
        </p:txBody>
      </p:sp>
      <p:sp>
        <p:nvSpPr>
          <p:cNvPr id="6" name="Rettangolo 5"/>
          <p:cNvSpPr/>
          <p:nvPr/>
        </p:nvSpPr>
        <p:spPr>
          <a:xfrm>
            <a:off x="6427962" y="6444044"/>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
        <p:nvSpPr>
          <p:cNvPr id="2" name="Rettangolo 1"/>
          <p:cNvSpPr/>
          <p:nvPr/>
        </p:nvSpPr>
        <p:spPr>
          <a:xfrm>
            <a:off x="1403648" y="3212976"/>
            <a:ext cx="6264696" cy="1080120"/>
          </a:xfrm>
          <a:prstGeom prst="rect">
            <a:avLst/>
          </a:prstGeom>
          <a:no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Rettangolo 2"/>
          <p:cNvSpPr/>
          <p:nvPr/>
        </p:nvSpPr>
        <p:spPr>
          <a:xfrm>
            <a:off x="107504" y="746701"/>
            <a:ext cx="9001000" cy="1384995"/>
          </a:xfrm>
          <a:prstGeom prst="rect">
            <a:avLst/>
          </a:prstGeom>
        </p:spPr>
        <p:txBody>
          <a:bodyPr wrap="square">
            <a:spAutoFit/>
          </a:bodyPr>
          <a:lstStyle/>
          <a:p>
            <a:pPr algn="ctr"/>
            <a:r>
              <a:rPr lang="it-IT" sz="2800" b="1" i="1" dirty="0" smtClean="0">
                <a:solidFill>
                  <a:schemeClr val="accent1">
                    <a:lumMod val="75000"/>
                  </a:schemeClr>
                </a:solidFill>
                <a:latin typeface="Comic Sans MS" panose="030F0702030302020204" pitchFamily="66" charset="0"/>
              </a:rPr>
              <a:t>UNA GRANDE SFIDA CULTURALE, SPIRITUALE E EDUCATIVA CHE IMPLICHERÀ LUNGHI PROCESSI DI RIGENERAZIONE</a:t>
            </a:r>
            <a:r>
              <a:rPr lang="it-IT" sz="2800" i="1" dirty="0" smtClean="0">
                <a:solidFill>
                  <a:schemeClr val="accent1">
                    <a:lumMod val="75000"/>
                  </a:schemeClr>
                </a:solidFill>
                <a:latin typeface="Comic Sans MS" panose="030F0702030302020204" pitchFamily="66" charset="0"/>
              </a:rPr>
              <a:t> </a:t>
            </a:r>
            <a:endParaRPr lang="it-IT" sz="2800" dirty="0">
              <a:solidFill>
                <a:schemeClr val="accent1">
                  <a:lumMod val="75000"/>
                </a:schemeClr>
              </a:solidFill>
            </a:endParaRPr>
          </a:p>
        </p:txBody>
      </p:sp>
    </p:spTree>
    <p:extLst>
      <p:ext uri="{BB962C8B-B14F-4D97-AF65-F5344CB8AC3E}">
        <p14:creationId xmlns:p14="http://schemas.microsoft.com/office/powerpoint/2010/main" val="29577593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660" y="1916832"/>
            <a:ext cx="9028441" cy="4524315"/>
          </a:xfrm>
          <a:prstGeom prst="rect">
            <a:avLst/>
          </a:prstGeom>
          <a:noFill/>
        </p:spPr>
        <p:txBody>
          <a:bodyPr wrap="square" rtlCol="0">
            <a:spAutoFit/>
          </a:bodyPr>
          <a:lstStyle/>
          <a:p>
            <a:pPr algn="ctr"/>
            <a:r>
              <a:rPr lang="it-IT" sz="2800" b="1" i="1" dirty="0" smtClean="0">
                <a:solidFill>
                  <a:srgbClr val="FF0000"/>
                </a:solidFill>
                <a:latin typeface="Comic Sans MS" panose="030F0702030302020204" pitchFamily="66" charset="0"/>
              </a:rPr>
              <a:t>Come mai prima d’ora nella storia, il destino comune ci obbliga a cercare un nuovo inizio … </a:t>
            </a:r>
          </a:p>
          <a:p>
            <a:pPr algn="ctr"/>
            <a:endParaRPr lang="it-IT" sz="2800" b="1" i="1" dirty="0" smtClean="0">
              <a:solidFill>
                <a:srgbClr val="FF0000"/>
              </a:solidFill>
              <a:latin typeface="Comic Sans MS" panose="030F0702030302020204" pitchFamily="66" charset="0"/>
            </a:endParaRPr>
          </a:p>
          <a:p>
            <a:pPr algn="ctr"/>
            <a:r>
              <a:rPr lang="it-IT" sz="2800" b="1" i="1" dirty="0" smtClean="0">
                <a:solidFill>
                  <a:srgbClr val="FF0000"/>
                </a:solidFill>
                <a:latin typeface="Comic Sans MS" panose="030F0702030302020204" pitchFamily="66" charset="0"/>
              </a:rPr>
              <a:t>Possa la nostra epoca essere ricordata per il</a:t>
            </a:r>
          </a:p>
          <a:p>
            <a:pPr algn="just"/>
            <a:r>
              <a:rPr lang="it-IT" sz="1000" b="1" i="1" dirty="0" smtClean="0">
                <a:solidFill>
                  <a:srgbClr val="FF0000"/>
                </a:solidFill>
                <a:latin typeface="Comic Sans MS" panose="030F0702030302020204" pitchFamily="66" charset="0"/>
              </a:rPr>
              <a:t> </a:t>
            </a:r>
            <a:r>
              <a:rPr lang="it-IT" sz="3200" b="1" i="1" dirty="0" smtClean="0">
                <a:solidFill>
                  <a:srgbClr val="FF0000"/>
                </a:solidFill>
                <a:latin typeface="Comic Sans MS" panose="030F0702030302020204" pitchFamily="66" charset="0"/>
              </a:rPr>
              <a:t> risveglio di una nuova riverenza per la vita</a:t>
            </a:r>
            <a:r>
              <a:rPr lang="it-IT" sz="2800" b="1" i="1" dirty="0" smtClean="0">
                <a:solidFill>
                  <a:srgbClr val="FF0000"/>
                </a:solidFill>
                <a:latin typeface="Comic Sans MS" panose="030F0702030302020204" pitchFamily="66" charset="0"/>
              </a:rPr>
              <a:t>,</a:t>
            </a:r>
          </a:p>
          <a:p>
            <a:pPr algn="just"/>
            <a:endParaRPr lang="it-IT" sz="1000" b="1" i="1" dirty="0">
              <a:solidFill>
                <a:srgbClr val="FF0000"/>
              </a:solidFill>
              <a:latin typeface="Comic Sans MS" panose="030F0702030302020204" pitchFamily="66" charset="0"/>
            </a:endParaRPr>
          </a:p>
          <a:p>
            <a:pPr algn="just"/>
            <a:r>
              <a:rPr lang="it-IT" sz="2800" b="1" i="1" dirty="0" smtClean="0">
                <a:solidFill>
                  <a:srgbClr val="FF0000"/>
                </a:solidFill>
                <a:latin typeface="Comic Sans MS" panose="030F0702030302020204" pitchFamily="66" charset="0"/>
              </a:rPr>
              <a:t> per la risolutezza nel raggiungere la sostenibilità,   </a:t>
            </a:r>
          </a:p>
          <a:p>
            <a:pPr algn="just"/>
            <a:r>
              <a:rPr lang="it-IT" sz="2800" b="1" i="1" dirty="0">
                <a:solidFill>
                  <a:srgbClr val="FF0000"/>
                </a:solidFill>
                <a:latin typeface="Comic Sans MS" panose="030F0702030302020204" pitchFamily="66" charset="0"/>
              </a:rPr>
              <a:t> </a:t>
            </a:r>
            <a:r>
              <a:rPr lang="it-IT" sz="2800" b="1" i="1" dirty="0" smtClean="0">
                <a:solidFill>
                  <a:srgbClr val="FF0000"/>
                </a:solidFill>
                <a:latin typeface="Comic Sans MS" panose="030F0702030302020204" pitchFamily="66" charset="0"/>
              </a:rPr>
              <a:t>per l’accelerazione della lotta per la giustizia e </a:t>
            </a:r>
          </a:p>
          <a:p>
            <a:pPr algn="just"/>
            <a:r>
              <a:rPr lang="it-IT" sz="2800" b="1" i="1" dirty="0">
                <a:solidFill>
                  <a:srgbClr val="FF0000"/>
                </a:solidFill>
                <a:latin typeface="Comic Sans MS" panose="030F0702030302020204" pitchFamily="66" charset="0"/>
              </a:rPr>
              <a:t> </a:t>
            </a:r>
            <a:r>
              <a:rPr lang="it-IT" sz="2800" b="1" i="1" dirty="0" smtClean="0">
                <a:solidFill>
                  <a:srgbClr val="FF0000"/>
                </a:solidFill>
                <a:latin typeface="Comic Sans MS" panose="030F0702030302020204" pitchFamily="66" charset="0"/>
              </a:rPr>
              <a:t>la pace, per la gioiosa celebrazione della vita       </a:t>
            </a:r>
          </a:p>
          <a:p>
            <a:pPr algn="ctr"/>
            <a:endParaRPr lang="it-IT" sz="2000" dirty="0" smtClean="0">
              <a:latin typeface="Comic Sans MS" panose="030F0702030302020204" pitchFamily="66" charset="0"/>
            </a:endParaRPr>
          </a:p>
          <a:p>
            <a:pPr algn="ctr"/>
            <a:r>
              <a:rPr lang="it-IT" sz="2000" dirty="0" smtClean="0">
                <a:latin typeface="Comic Sans MS" panose="030F0702030302020204" pitchFamily="66" charset="0"/>
              </a:rPr>
              <a:t>( Carta della Terra, L’</a:t>
            </a:r>
            <a:r>
              <a:rPr lang="it-IT" sz="2000" dirty="0" err="1" smtClean="0">
                <a:latin typeface="Comic Sans MS" panose="030F0702030302020204" pitchFamily="66" charset="0"/>
              </a:rPr>
              <a:t>Aja</a:t>
            </a:r>
            <a:r>
              <a:rPr lang="it-IT" sz="2000" dirty="0" smtClean="0">
                <a:latin typeface="Comic Sans MS" panose="030F0702030302020204" pitchFamily="66" charset="0"/>
              </a:rPr>
              <a:t> 29.VI.2000)  </a:t>
            </a:r>
            <a:endParaRPr lang="it-IT" sz="2000" dirty="0">
              <a:latin typeface="Comic Sans MS" panose="030F0702030302020204" pitchFamily="66" charset="0"/>
            </a:endParaRPr>
          </a:p>
        </p:txBody>
      </p:sp>
      <p:sp>
        <p:nvSpPr>
          <p:cNvPr id="3" name="CasellaDiTesto 2"/>
          <p:cNvSpPr txBox="1"/>
          <p:nvPr/>
        </p:nvSpPr>
        <p:spPr>
          <a:xfrm>
            <a:off x="755576" y="764704"/>
            <a:ext cx="7795724" cy="1384995"/>
          </a:xfrm>
          <a:prstGeom prst="rect">
            <a:avLst/>
          </a:prstGeom>
          <a:noFill/>
        </p:spPr>
        <p:txBody>
          <a:bodyPr wrap="none" rtlCol="0">
            <a:spAutoFit/>
          </a:bodyPr>
          <a:lstStyle/>
          <a:p>
            <a:r>
              <a:rPr lang="it-IT" sz="2800" b="1" dirty="0" smtClean="0">
                <a:latin typeface="Comic Sans MS" panose="030F0702030302020204" pitchFamily="66" charset="0"/>
              </a:rPr>
              <a:t>RISVEGLIO DI UNA NUOVA RIVERENZA </a:t>
            </a:r>
          </a:p>
          <a:p>
            <a:pPr algn="ctr"/>
            <a:r>
              <a:rPr lang="it-IT" sz="2800" b="1" dirty="0" smtClean="0">
                <a:latin typeface="Comic Sans MS" panose="030F0702030302020204" pitchFamily="66" charset="0"/>
              </a:rPr>
              <a:t>PER LA VITA</a:t>
            </a:r>
          </a:p>
          <a:p>
            <a:endParaRPr lang="it-IT" sz="2800" b="1" dirty="0">
              <a:latin typeface="Comic Sans MS" panose="030F0702030302020204" pitchFamily="66" charset="0"/>
            </a:endParaRPr>
          </a:p>
        </p:txBody>
      </p:sp>
      <p:sp>
        <p:nvSpPr>
          <p:cNvPr id="4" name="Rettangolo 3"/>
          <p:cNvSpPr/>
          <p:nvPr/>
        </p:nvSpPr>
        <p:spPr>
          <a:xfrm>
            <a:off x="8266378" y="5873795"/>
            <a:ext cx="780983" cy="369332"/>
          </a:xfrm>
          <a:prstGeom prst="rect">
            <a:avLst/>
          </a:prstGeom>
        </p:spPr>
        <p:txBody>
          <a:bodyPr wrap="none">
            <a:spAutoFit/>
          </a:bodyPr>
          <a:lstStyle/>
          <a:p>
            <a:r>
              <a:rPr lang="it-IT" dirty="0">
                <a:latin typeface="Comic Sans MS" panose="030F0702030302020204" pitchFamily="66" charset="0"/>
              </a:rPr>
              <a:t>[207]</a:t>
            </a:r>
            <a:endParaRPr lang="it-IT" dirty="0"/>
          </a:p>
        </p:txBody>
      </p:sp>
      <p:cxnSp>
        <p:nvCxnSpPr>
          <p:cNvPr id="6" name="Connettore 1 5"/>
          <p:cNvCxnSpPr/>
          <p:nvPr/>
        </p:nvCxnSpPr>
        <p:spPr>
          <a:xfrm>
            <a:off x="145951" y="4221088"/>
            <a:ext cx="8405349"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Rettangolo 6"/>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149604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44624"/>
            <a:ext cx="9094799" cy="1200329"/>
          </a:xfrm>
          <a:prstGeom prst="rect">
            <a:avLst/>
          </a:prstGeom>
        </p:spPr>
        <p:txBody>
          <a:bodyPr wrap="square">
            <a:spAutoFit/>
          </a:bodyPr>
          <a:lstStyle/>
          <a:p>
            <a:pPr algn="ctr"/>
            <a:r>
              <a:rPr lang="it-IT" sz="2400" b="1" dirty="0">
                <a:solidFill>
                  <a:srgbClr val="FF0000"/>
                </a:solidFill>
                <a:latin typeface="Comic Sans MS" panose="030F0702030302020204" pitchFamily="66" charset="0"/>
              </a:rPr>
              <a:t>La crisi ecologica ha un’indubbia </a:t>
            </a:r>
            <a:r>
              <a:rPr lang="it-IT" sz="2400" b="1" i="1" dirty="0">
                <a:solidFill>
                  <a:srgbClr val="FF0000"/>
                </a:solidFill>
                <a:latin typeface="Comic Sans MS" panose="030F0702030302020204" pitchFamily="66" charset="0"/>
              </a:rPr>
              <a:t>radice umana: </a:t>
            </a:r>
            <a:r>
              <a:rPr lang="it-IT" sz="2400" b="1" dirty="0">
                <a:solidFill>
                  <a:srgbClr val="FF0000"/>
                </a:solidFill>
                <a:latin typeface="Comic Sans MS" panose="030F0702030302020204" pitchFamily="66" charset="0"/>
              </a:rPr>
              <a:t>deriva da </a:t>
            </a:r>
            <a:endParaRPr lang="it-IT" sz="2400" b="1" dirty="0" smtClean="0">
              <a:solidFill>
                <a:srgbClr val="FF0000"/>
              </a:solidFill>
              <a:latin typeface="Comic Sans MS" panose="030F0702030302020204" pitchFamily="66" charset="0"/>
            </a:endParaRPr>
          </a:p>
          <a:p>
            <a:pPr algn="ctr"/>
            <a:r>
              <a:rPr lang="it-IT" sz="2400" b="1" i="1" dirty="0" smtClean="0">
                <a:solidFill>
                  <a:srgbClr val="FF0000"/>
                </a:solidFill>
                <a:latin typeface="Comic Sans MS" panose="030F0702030302020204" pitchFamily="66" charset="0"/>
              </a:rPr>
              <a:t>un </a:t>
            </a:r>
            <a:r>
              <a:rPr lang="it-IT" sz="2400" b="1" i="1" dirty="0">
                <a:solidFill>
                  <a:srgbClr val="FF0000"/>
                </a:solidFill>
                <a:latin typeface="Comic Sans MS" panose="030F0702030302020204" pitchFamily="66" charset="0"/>
              </a:rPr>
              <a:t>modo di comprendere la vita e l’azione umana </a:t>
            </a:r>
            <a:r>
              <a:rPr lang="it-IT" sz="2400" b="1" i="1" dirty="0" smtClean="0">
                <a:solidFill>
                  <a:srgbClr val="FF0000"/>
                </a:solidFill>
                <a:latin typeface="Comic Sans MS" panose="030F0702030302020204" pitchFamily="66" charset="0"/>
              </a:rPr>
              <a:t>che è deviato</a:t>
            </a:r>
            <a:r>
              <a:rPr lang="it-IT" sz="2400" b="1" i="1" dirty="0">
                <a:solidFill>
                  <a:srgbClr val="FF0000"/>
                </a:solidFill>
                <a:latin typeface="Comic Sans MS" panose="030F0702030302020204" pitchFamily="66" charset="0"/>
              </a:rPr>
              <a:t>, che contraddice la realtà al punto di rovinarla </a:t>
            </a:r>
            <a:r>
              <a:rPr lang="it-IT" sz="2400" b="1" i="1" dirty="0" smtClean="0">
                <a:solidFill>
                  <a:srgbClr val="FF0000"/>
                </a:solidFill>
                <a:latin typeface="Comic Sans MS" panose="030F0702030302020204" pitchFamily="66" charset="0"/>
              </a:rPr>
              <a:t> </a:t>
            </a:r>
            <a:r>
              <a:rPr lang="it-IT" sz="1400" dirty="0" smtClean="0">
                <a:latin typeface="Comic Sans MS" panose="030F0702030302020204" pitchFamily="66" charset="0"/>
              </a:rPr>
              <a:t>[</a:t>
            </a:r>
            <a:r>
              <a:rPr lang="it-IT" sz="1400" dirty="0">
                <a:latin typeface="Comic Sans MS" panose="030F0702030302020204" pitchFamily="66" charset="0"/>
              </a:rPr>
              <a:t>101]</a:t>
            </a:r>
            <a:r>
              <a:rPr lang="it-IT" sz="2400" dirty="0">
                <a:latin typeface="Comic Sans MS" panose="030F0702030302020204" pitchFamily="66" charset="0"/>
              </a:rPr>
              <a:t>.</a:t>
            </a:r>
          </a:p>
        </p:txBody>
      </p:sp>
      <p:sp>
        <p:nvSpPr>
          <p:cNvPr id="3" name="Rettangolo 2"/>
          <p:cNvSpPr/>
          <p:nvPr/>
        </p:nvSpPr>
        <p:spPr>
          <a:xfrm>
            <a:off x="107504" y="2442368"/>
            <a:ext cx="8953590" cy="4154984"/>
          </a:xfrm>
          <a:prstGeom prst="rect">
            <a:avLst/>
          </a:prstGeom>
          <a:solidFill>
            <a:schemeClr val="accent4">
              <a:lumMod val="75000"/>
            </a:schemeClr>
          </a:solidFill>
          <a:ln>
            <a:solidFill>
              <a:schemeClr val="accent3">
                <a:lumMod val="75000"/>
              </a:schemeClr>
            </a:solidFill>
          </a:ln>
        </p:spPr>
        <p:txBody>
          <a:bodyPr wrap="square">
            <a:spAutoFit/>
          </a:bodyPr>
          <a:lstStyle/>
          <a:p>
            <a:pPr marL="342900" indent="-342900">
              <a:buFontTx/>
              <a:buChar char="-"/>
            </a:pPr>
            <a:r>
              <a:rPr lang="it-IT" sz="2400" b="1" i="1" dirty="0" smtClean="0">
                <a:solidFill>
                  <a:schemeClr val="accent3">
                    <a:lumMod val="20000"/>
                    <a:lumOff val="80000"/>
                  </a:schemeClr>
                </a:solidFill>
                <a:latin typeface="Comic Sans MS" panose="030F0702030302020204" pitchFamily="66" charset="0"/>
              </a:rPr>
              <a:t>cogliere non solo i sintomi, ma le </a:t>
            </a:r>
            <a:r>
              <a:rPr lang="it-IT" sz="2400" b="1" i="1" dirty="0">
                <a:solidFill>
                  <a:schemeClr val="accent3">
                    <a:lumMod val="20000"/>
                    <a:lumOff val="80000"/>
                  </a:schemeClr>
                </a:solidFill>
                <a:latin typeface="Comic Sans MS" panose="030F0702030302020204" pitchFamily="66" charset="0"/>
              </a:rPr>
              <a:t>cause </a:t>
            </a:r>
            <a:r>
              <a:rPr lang="it-IT" sz="2400" b="1" i="1" dirty="0" smtClean="0">
                <a:solidFill>
                  <a:schemeClr val="accent3">
                    <a:lumMod val="20000"/>
                    <a:lumOff val="80000"/>
                  </a:schemeClr>
                </a:solidFill>
                <a:latin typeface="Comic Sans MS" panose="030F0702030302020204" pitchFamily="66" charset="0"/>
              </a:rPr>
              <a:t>più profonde </a:t>
            </a:r>
            <a:r>
              <a:rPr lang="it-IT" b="1" dirty="0" smtClean="0">
                <a:latin typeface="Comic Sans MS" panose="030F0702030302020204" pitchFamily="66" charset="0"/>
              </a:rPr>
              <a:t>[</a:t>
            </a:r>
            <a:r>
              <a:rPr lang="it-IT" b="1" dirty="0">
                <a:latin typeface="Comic Sans MS" panose="030F0702030302020204" pitchFamily="66" charset="0"/>
              </a:rPr>
              <a:t>15</a:t>
            </a:r>
            <a:r>
              <a:rPr lang="it-IT" b="1" dirty="0" smtClean="0">
                <a:latin typeface="Comic Sans MS" panose="030F0702030302020204" pitchFamily="66" charset="0"/>
              </a:rPr>
              <a:t>]</a:t>
            </a:r>
            <a:r>
              <a:rPr lang="it-IT" sz="2400" b="1" i="1" dirty="0" smtClean="0">
                <a:solidFill>
                  <a:schemeClr val="accent3">
                    <a:lumMod val="20000"/>
                    <a:lumOff val="80000"/>
                  </a:schemeClr>
                </a:solidFill>
                <a:latin typeface="Comic Sans MS" panose="030F0702030302020204" pitchFamily="66" charset="0"/>
              </a:rPr>
              <a:t> </a:t>
            </a:r>
          </a:p>
          <a:p>
            <a:pPr marL="342900" indent="-342900">
              <a:buFontTx/>
              <a:buChar char="-"/>
            </a:pPr>
            <a:r>
              <a:rPr lang="it-IT" sz="2400" b="1" i="1" dirty="0" smtClean="0">
                <a:solidFill>
                  <a:schemeClr val="accent6">
                    <a:lumMod val="50000"/>
                  </a:schemeClr>
                </a:solidFill>
                <a:latin typeface="Comic Sans MS" panose="030F0702030302020204" pitchFamily="66" charset="0"/>
              </a:rPr>
              <a:t>attenzione </a:t>
            </a:r>
            <a:r>
              <a:rPr lang="it-IT" sz="2400" b="1" i="1" dirty="0">
                <a:solidFill>
                  <a:schemeClr val="accent6">
                    <a:lumMod val="50000"/>
                  </a:schemeClr>
                </a:solidFill>
                <a:latin typeface="Comic Sans MS" panose="030F0702030302020204" pitchFamily="66" charset="0"/>
              </a:rPr>
              <a:t>sulle radici etiche e spirituali dei problemi </a:t>
            </a:r>
            <a:r>
              <a:rPr lang="it-IT" sz="2400" b="1" i="1" dirty="0" smtClean="0">
                <a:solidFill>
                  <a:schemeClr val="accent6">
                    <a:lumMod val="50000"/>
                  </a:schemeClr>
                </a:solidFill>
                <a:latin typeface="Comic Sans MS" panose="030F0702030302020204" pitchFamily="66" charset="0"/>
              </a:rPr>
              <a:t>ambientali: cercare </a:t>
            </a:r>
            <a:r>
              <a:rPr lang="it-IT" sz="2400" b="1" i="1" dirty="0">
                <a:solidFill>
                  <a:schemeClr val="accent6">
                    <a:lumMod val="50000"/>
                  </a:schemeClr>
                </a:solidFill>
                <a:latin typeface="Comic Sans MS" panose="030F0702030302020204" pitchFamily="66" charset="0"/>
              </a:rPr>
              <a:t>soluzioni non solo nella tecnica, ma anche in un cambiamento dell’essere umano, perché altrimenti affronteremmo soltanto i sintomi</a:t>
            </a:r>
            <a:r>
              <a:rPr lang="it-IT" sz="2400" b="1" i="1" dirty="0" smtClean="0">
                <a:solidFill>
                  <a:schemeClr val="accent6">
                    <a:lumMod val="50000"/>
                  </a:schemeClr>
                </a:solidFill>
                <a:latin typeface="Comic Sans MS" panose="030F0702030302020204" pitchFamily="66" charset="0"/>
              </a:rPr>
              <a:t> </a:t>
            </a:r>
            <a:r>
              <a:rPr lang="it-IT" b="1" i="1" dirty="0" smtClean="0">
                <a:latin typeface="Comic Sans MS" panose="030F0702030302020204" pitchFamily="66" charset="0"/>
              </a:rPr>
              <a:t>[9]</a:t>
            </a:r>
          </a:p>
          <a:p>
            <a:pPr marL="342900" indent="-342900" algn="just">
              <a:buFontTx/>
              <a:buChar char="-"/>
            </a:pPr>
            <a:r>
              <a:rPr lang="it-IT" sz="2400" b="1" i="1" dirty="0" smtClean="0">
                <a:solidFill>
                  <a:schemeClr val="accent3">
                    <a:lumMod val="60000"/>
                    <a:lumOff val="40000"/>
                  </a:schemeClr>
                </a:solidFill>
                <a:latin typeface="Comic Sans MS" panose="030F0702030302020204" pitchFamily="66" charset="0"/>
              </a:rPr>
              <a:t>ricuperare </a:t>
            </a:r>
            <a:r>
              <a:rPr lang="it-IT" sz="2400" b="1" i="1" dirty="0">
                <a:solidFill>
                  <a:schemeClr val="accent3">
                    <a:lumMod val="60000"/>
                    <a:lumOff val="40000"/>
                  </a:schemeClr>
                </a:solidFill>
                <a:latin typeface="Comic Sans MS" panose="030F0702030302020204" pitchFamily="66" charset="0"/>
              </a:rPr>
              <a:t>consapevolezza del posto specifico che l’essere umano occupa in questo mondo e le sue relazioni con la realtà che lo circonda </a:t>
            </a:r>
            <a:r>
              <a:rPr lang="it-IT" b="1" dirty="0">
                <a:latin typeface="Comic Sans MS" panose="030F0702030302020204" pitchFamily="66" charset="0"/>
              </a:rPr>
              <a:t>[15</a:t>
            </a:r>
            <a:r>
              <a:rPr lang="it-IT" b="1" dirty="0" smtClean="0">
                <a:latin typeface="Comic Sans MS" panose="030F0702030302020204" pitchFamily="66" charset="0"/>
              </a:rPr>
              <a:t>]</a:t>
            </a:r>
          </a:p>
          <a:p>
            <a:pPr marL="342900" indent="-342900" algn="just">
              <a:buFontTx/>
              <a:buChar char="-"/>
            </a:pPr>
            <a:r>
              <a:rPr lang="it-IT" sz="2400" dirty="0" smtClean="0">
                <a:latin typeface="Comic Sans MS" panose="030F0702030302020204" pitchFamily="66" charset="0"/>
              </a:rPr>
              <a:t>Senza </a:t>
            </a:r>
            <a:r>
              <a:rPr lang="it-IT" sz="2400" dirty="0">
                <a:latin typeface="Comic Sans MS" panose="030F0702030302020204" pitchFamily="66" charset="0"/>
              </a:rPr>
              <a:t>il </a:t>
            </a:r>
            <a:r>
              <a:rPr lang="it-IT" sz="2400" b="1" i="1" dirty="0">
                <a:solidFill>
                  <a:schemeClr val="accent6">
                    <a:lumMod val="50000"/>
                  </a:schemeClr>
                </a:solidFill>
                <a:latin typeface="Comic Sans MS" panose="030F0702030302020204" pitchFamily="66" charset="0"/>
              </a:rPr>
              <a:t>rispetto della struttura naturale e morale delle quali è </a:t>
            </a:r>
            <a:r>
              <a:rPr lang="it-IT" sz="2400" b="1" i="1" dirty="0" smtClean="0">
                <a:solidFill>
                  <a:schemeClr val="accent6">
                    <a:lumMod val="50000"/>
                  </a:schemeClr>
                </a:solidFill>
                <a:latin typeface="Comic Sans MS" panose="030F0702030302020204" pitchFamily="66" charset="0"/>
              </a:rPr>
              <a:t>dotato …</a:t>
            </a:r>
            <a:r>
              <a:rPr lang="it-IT" sz="2400" i="1" dirty="0" smtClean="0">
                <a:solidFill>
                  <a:schemeClr val="accent6">
                    <a:lumMod val="50000"/>
                  </a:schemeClr>
                </a:solidFill>
                <a:latin typeface="Comic Sans MS" panose="030F0702030302020204" pitchFamily="66" charset="0"/>
              </a:rPr>
              <a:t> </a:t>
            </a:r>
            <a:r>
              <a:rPr lang="it-IT" sz="2400" b="1" i="1" dirty="0">
                <a:solidFill>
                  <a:schemeClr val="accent6">
                    <a:lumMod val="50000"/>
                  </a:schemeClr>
                </a:solidFill>
                <a:latin typeface="Comic Sans MS" panose="030F0702030302020204" pitchFamily="66" charset="0"/>
              </a:rPr>
              <a:t>l’essere umano finisce col contraddire la propria realtà</a:t>
            </a:r>
            <a:r>
              <a:rPr lang="it-IT" sz="2400" dirty="0">
                <a:solidFill>
                  <a:schemeClr val="accent6">
                    <a:lumMod val="50000"/>
                  </a:schemeClr>
                </a:solidFill>
                <a:latin typeface="Comic Sans MS" panose="030F0702030302020204" pitchFamily="66" charset="0"/>
              </a:rPr>
              <a:t> </a:t>
            </a:r>
            <a:r>
              <a:rPr lang="it-IT" b="1" dirty="0">
                <a:latin typeface="Comic Sans MS" panose="030F0702030302020204" pitchFamily="66" charset="0"/>
              </a:rPr>
              <a:t>[115</a:t>
            </a:r>
            <a:r>
              <a:rPr lang="it-IT" b="1" dirty="0" smtClean="0">
                <a:latin typeface="Comic Sans MS" panose="030F0702030302020204" pitchFamily="66" charset="0"/>
              </a:rPr>
              <a:t>]</a:t>
            </a:r>
            <a:endParaRPr lang="it-IT" sz="1600" dirty="0" smtClean="0">
              <a:latin typeface="Comic Sans MS" panose="030F0702030302020204" pitchFamily="66" charset="0"/>
            </a:endParaRPr>
          </a:p>
        </p:txBody>
      </p:sp>
      <p:sp>
        <p:nvSpPr>
          <p:cNvPr id="5" name="Rettangolo 4"/>
          <p:cNvSpPr/>
          <p:nvPr/>
        </p:nvSpPr>
        <p:spPr>
          <a:xfrm>
            <a:off x="6427962" y="6516052"/>
            <a:ext cx="2680542" cy="369332"/>
          </a:xfrm>
          <a:prstGeom prst="rect">
            <a:avLst/>
          </a:prstGeom>
        </p:spPr>
        <p:txBody>
          <a:bodyPr wrap="none">
            <a:spAutoFit/>
          </a:bodyPr>
          <a:lstStyle/>
          <a:p>
            <a:r>
              <a:rPr lang="it-IT" dirty="0">
                <a:solidFill>
                  <a:schemeClr val="accent4">
                    <a:lumMod val="50000"/>
                  </a:schemeClr>
                </a:solidFill>
                <a:latin typeface="Comic Sans MS" panose="030F0702030302020204" pitchFamily="66" charset="0"/>
              </a:rPr>
              <a:t>enzo.lucchetti@unipr.it</a:t>
            </a:r>
          </a:p>
        </p:txBody>
      </p:sp>
      <p:sp>
        <p:nvSpPr>
          <p:cNvPr id="6" name="CasellaDiTesto 5"/>
          <p:cNvSpPr txBox="1"/>
          <p:nvPr/>
        </p:nvSpPr>
        <p:spPr>
          <a:xfrm>
            <a:off x="49200" y="1628800"/>
            <a:ext cx="9059304" cy="830997"/>
          </a:xfrm>
          <a:prstGeom prst="rect">
            <a:avLst/>
          </a:prstGeom>
          <a:solidFill>
            <a:srgbClr val="FF0000"/>
          </a:solidFill>
          <a:ln>
            <a:solidFill>
              <a:schemeClr val="bg2">
                <a:lumMod val="25000"/>
              </a:schemeClr>
            </a:solidFill>
          </a:ln>
        </p:spPr>
        <p:txBody>
          <a:bodyPr wrap="square" rtlCol="0">
            <a:spAutoFit/>
          </a:bodyPr>
          <a:lstStyle/>
          <a:p>
            <a:pPr algn="ctr"/>
            <a:r>
              <a:rPr lang="it-IT" sz="2400" b="1" i="1" dirty="0">
                <a:solidFill>
                  <a:srgbClr val="FFFF00"/>
                </a:solidFill>
                <a:latin typeface="Comic Sans MS" panose="030F0702030302020204" pitchFamily="66" charset="0"/>
              </a:rPr>
              <a:t>RICONOSCERE IL MESSAGGIO CHE LA NATURA PORTA INSCRITTO NELLE SUE STESSE STRUTTURE </a:t>
            </a:r>
            <a:r>
              <a:rPr lang="it-IT" dirty="0">
                <a:latin typeface="Comic Sans MS" panose="030F0702030302020204" pitchFamily="66" charset="0"/>
              </a:rPr>
              <a:t>[115</a:t>
            </a:r>
            <a:r>
              <a:rPr lang="it-IT" sz="1100" dirty="0" smtClean="0">
                <a:latin typeface="Comic Sans MS" panose="030F0702030302020204" pitchFamily="66" charset="0"/>
              </a:rPr>
              <a:t>]</a:t>
            </a:r>
            <a:endParaRPr lang="it-IT" sz="1100" dirty="0">
              <a:solidFill>
                <a:srgbClr val="FF0000"/>
              </a:solidFill>
              <a:latin typeface="Comic Sans MS" panose="030F0702030302020204" pitchFamily="66" charset="0"/>
            </a:endParaRPr>
          </a:p>
        </p:txBody>
      </p:sp>
      <p:sp>
        <p:nvSpPr>
          <p:cNvPr id="8" name="CasellaDiTesto 7"/>
          <p:cNvSpPr txBox="1"/>
          <p:nvPr/>
        </p:nvSpPr>
        <p:spPr>
          <a:xfrm>
            <a:off x="2399461" y="1167135"/>
            <a:ext cx="4464496" cy="461665"/>
          </a:xfrm>
          <a:prstGeom prst="rect">
            <a:avLst/>
          </a:prstGeom>
          <a:noFill/>
        </p:spPr>
        <p:txBody>
          <a:bodyPr wrap="square" rtlCol="0">
            <a:spAutoFit/>
          </a:bodyPr>
          <a:lstStyle/>
          <a:p>
            <a:r>
              <a:rPr lang="it-IT" sz="2400" dirty="0" smtClean="0">
                <a:latin typeface="Comic Sans MS" panose="030F0702030302020204" pitchFamily="66" charset="0"/>
              </a:rPr>
              <a:t>MODALITA’ DI LETTURA</a:t>
            </a:r>
            <a:endParaRPr lang="it-IT" sz="2400" dirty="0">
              <a:latin typeface="Comic Sans MS" panose="030F0702030302020204" pitchFamily="66" charset="0"/>
            </a:endParaRPr>
          </a:p>
        </p:txBody>
      </p:sp>
    </p:spTree>
    <p:extLst>
      <p:ext uri="{BB962C8B-B14F-4D97-AF65-F5344CB8AC3E}">
        <p14:creationId xmlns:p14="http://schemas.microsoft.com/office/powerpoint/2010/main" val="41763279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748" y="764704"/>
            <a:ext cx="9144000" cy="6001643"/>
          </a:xfrm>
          <a:prstGeom prst="rect">
            <a:avLst/>
          </a:prstGeom>
        </p:spPr>
        <p:txBody>
          <a:bodyPr wrap="square">
            <a:spAutoFit/>
          </a:bodyPr>
          <a:lstStyle/>
          <a:p>
            <a:r>
              <a:rPr lang="it-IT" sz="2600" i="1" dirty="0">
                <a:solidFill>
                  <a:srgbClr val="FF0000"/>
                </a:solidFill>
                <a:latin typeface="Comic Sans MS" panose="030F0702030302020204" pitchFamily="66" charset="0"/>
              </a:rPr>
              <a:t>Prestare attenzione alla bellezza e amarla ci aiuta </a:t>
            </a:r>
            <a:r>
              <a:rPr lang="it-IT" sz="2600" i="1" dirty="0" smtClean="0">
                <a:solidFill>
                  <a:srgbClr val="FF0000"/>
                </a:solidFill>
                <a:latin typeface="Comic Sans MS" panose="030F0702030302020204" pitchFamily="66" charset="0"/>
              </a:rPr>
              <a:t>a </a:t>
            </a:r>
            <a:r>
              <a:rPr lang="it-IT" sz="2600" i="1" dirty="0">
                <a:solidFill>
                  <a:srgbClr val="FF0000"/>
                </a:solidFill>
                <a:latin typeface="Comic Sans MS" panose="030F0702030302020204" pitchFamily="66" charset="0"/>
              </a:rPr>
              <a:t>uscire dal pragmatismo utilitaristico. Quando non </a:t>
            </a:r>
            <a:r>
              <a:rPr lang="it-IT" sz="2600" i="1" dirty="0" smtClean="0">
                <a:solidFill>
                  <a:srgbClr val="FF0000"/>
                </a:solidFill>
                <a:latin typeface="Comic Sans MS" panose="030F0702030302020204" pitchFamily="66" charset="0"/>
              </a:rPr>
              <a:t>si impara </a:t>
            </a:r>
            <a:r>
              <a:rPr lang="it-IT" sz="2600" i="1" dirty="0">
                <a:solidFill>
                  <a:srgbClr val="FF0000"/>
                </a:solidFill>
                <a:latin typeface="Comic Sans MS" panose="030F0702030302020204" pitchFamily="66" charset="0"/>
              </a:rPr>
              <a:t>a </a:t>
            </a:r>
            <a:r>
              <a:rPr lang="it-IT" sz="2600" i="1" dirty="0" smtClean="0">
                <a:solidFill>
                  <a:srgbClr val="FF0000"/>
                </a:solidFill>
                <a:latin typeface="Comic Sans MS" panose="030F0702030302020204" pitchFamily="66" charset="0"/>
              </a:rPr>
              <a:t>fermarsi, a </a:t>
            </a:r>
            <a:r>
              <a:rPr lang="it-IT" sz="2600" i="1" dirty="0">
                <a:solidFill>
                  <a:srgbClr val="FF0000"/>
                </a:solidFill>
                <a:latin typeface="Comic Sans MS" panose="030F0702030302020204" pitchFamily="66" charset="0"/>
              </a:rPr>
              <a:t>ammirare </a:t>
            </a:r>
            <a:r>
              <a:rPr lang="it-IT" sz="2600" i="1" dirty="0" smtClean="0">
                <a:solidFill>
                  <a:srgbClr val="FF0000"/>
                </a:solidFill>
                <a:latin typeface="Comic Sans MS" panose="030F0702030302020204" pitchFamily="66" charset="0"/>
              </a:rPr>
              <a:t>e </a:t>
            </a:r>
            <a:r>
              <a:rPr lang="it-IT" sz="2600" i="1" dirty="0">
                <a:solidFill>
                  <a:srgbClr val="FF0000"/>
                </a:solidFill>
                <a:latin typeface="Comic Sans MS" panose="030F0702030302020204" pitchFamily="66" charset="0"/>
              </a:rPr>
              <a:t>apprezzare il bello, non è strano che ogni cosa si trasformi in oggetto di uso e abuso senza scrupoli. </a:t>
            </a:r>
            <a:r>
              <a:rPr lang="it-IT" sz="2600" i="1" dirty="0" smtClean="0">
                <a:solidFill>
                  <a:srgbClr val="FF0000"/>
                </a:solidFill>
                <a:latin typeface="Comic Sans MS" panose="030F0702030302020204" pitchFamily="66" charset="0"/>
              </a:rPr>
              <a:t>Se</a:t>
            </a:r>
            <a:r>
              <a:rPr lang="it-IT" sz="2800" i="1" dirty="0" smtClean="0">
                <a:solidFill>
                  <a:srgbClr val="FF0000"/>
                </a:solidFill>
                <a:latin typeface="Comic Sans MS" panose="030F0702030302020204" pitchFamily="66" charset="0"/>
              </a:rPr>
              <a:t> </a:t>
            </a:r>
            <a:r>
              <a:rPr lang="it-IT" sz="2800" i="1" dirty="0">
                <a:solidFill>
                  <a:srgbClr val="FF0000"/>
                </a:solidFill>
                <a:latin typeface="Comic Sans MS" panose="030F0702030302020204" pitchFamily="66" charset="0"/>
              </a:rPr>
              <a:t>si vuole raggiungere dei cambiamenti profondi, bisogna tener presente che </a:t>
            </a:r>
            <a:r>
              <a:rPr lang="it-IT" sz="2800" b="1" i="1" dirty="0">
                <a:solidFill>
                  <a:srgbClr val="FF0000"/>
                </a:solidFill>
                <a:latin typeface="Comic Sans MS" panose="030F0702030302020204" pitchFamily="66" charset="0"/>
              </a:rPr>
              <a:t>i modelli di pensiero </a:t>
            </a:r>
            <a:r>
              <a:rPr lang="it-IT" sz="2800" i="1" dirty="0">
                <a:solidFill>
                  <a:srgbClr val="FF0000"/>
                </a:solidFill>
                <a:latin typeface="Comic Sans MS" panose="030F0702030302020204" pitchFamily="66" charset="0"/>
              </a:rPr>
              <a:t>influiscono realmente sui comportamenti. L’educazione sarà inefficace e i suoi sforzi saranno sterili se non si preoccupa anche di </a:t>
            </a:r>
            <a:r>
              <a:rPr lang="it-IT" sz="2800" b="1" i="1" dirty="0">
                <a:solidFill>
                  <a:srgbClr val="FF0000"/>
                </a:solidFill>
                <a:latin typeface="Comic Sans MS" panose="030F0702030302020204" pitchFamily="66" charset="0"/>
              </a:rPr>
              <a:t>diffondere un nuovo modello riguardo all’essere umano, alla vita, alla società e alla relazione con la natura</a:t>
            </a:r>
            <a:r>
              <a:rPr lang="it-IT" sz="2800" i="1" dirty="0">
                <a:solidFill>
                  <a:srgbClr val="FF0000"/>
                </a:solidFill>
                <a:latin typeface="Comic Sans MS" panose="030F0702030302020204" pitchFamily="66" charset="0"/>
              </a:rPr>
              <a:t>. Altrimenti continuerà ad andare avanti il modello consumistico trasmesso dai mezzi di comunicazione e attraverso gli efficaci meccanismi del mercato</a:t>
            </a:r>
            <a:r>
              <a:rPr lang="it-IT" sz="2800" i="1" dirty="0" smtClean="0">
                <a:solidFill>
                  <a:srgbClr val="FF0000"/>
                </a:solidFill>
                <a:latin typeface="Comic Sans MS" panose="030F0702030302020204" pitchFamily="66" charset="0"/>
              </a:rPr>
              <a:t>.     </a:t>
            </a:r>
            <a:r>
              <a:rPr lang="it-IT" sz="2000" dirty="0" smtClean="0">
                <a:latin typeface="Tahoma" panose="020B0604030504040204" pitchFamily="34" charset="0"/>
              </a:rPr>
              <a:t>[215]</a:t>
            </a:r>
            <a:endParaRPr lang="it-IT" sz="2000" dirty="0"/>
          </a:p>
        </p:txBody>
      </p:sp>
      <p:sp>
        <p:nvSpPr>
          <p:cNvPr id="3" name="Rettangolo 2"/>
          <p:cNvSpPr/>
          <p:nvPr/>
        </p:nvSpPr>
        <p:spPr>
          <a:xfrm>
            <a:off x="125252" y="260648"/>
            <a:ext cx="8928992" cy="769441"/>
          </a:xfrm>
          <a:prstGeom prst="rect">
            <a:avLst/>
          </a:prstGeom>
        </p:spPr>
        <p:txBody>
          <a:bodyPr wrap="square">
            <a:spAutoFit/>
          </a:bodyPr>
          <a:lstStyle/>
          <a:p>
            <a:pPr algn="r"/>
            <a:r>
              <a:rPr lang="it-IT" sz="2200" b="1" dirty="0" smtClean="0">
                <a:latin typeface="Comic Sans MS" panose="030F0702030302020204" pitchFamily="66" charset="0"/>
              </a:rPr>
              <a:t>UNA GRANDE SFIDA CULTURALE, SPIRITUALE, EDUCATIVA  </a:t>
            </a:r>
          </a:p>
          <a:p>
            <a:r>
              <a:rPr lang="it-IT" sz="2200" b="1" dirty="0" smtClean="0">
                <a:latin typeface="Comic Sans MS" panose="030F0702030302020204" pitchFamily="66" charset="0"/>
              </a:rPr>
              <a:t>                                                                   </a:t>
            </a:r>
            <a:endParaRPr lang="it-IT" dirty="0">
              <a:latin typeface="Comic Sans MS" panose="030F0702030302020204" pitchFamily="66" charset="0"/>
            </a:endParaRPr>
          </a:p>
        </p:txBody>
      </p:sp>
      <p:sp>
        <p:nvSpPr>
          <p:cNvPr id="4" name="Rettangolo 3"/>
          <p:cNvSpPr/>
          <p:nvPr/>
        </p:nvSpPr>
        <p:spPr>
          <a:xfrm>
            <a:off x="6444208" y="6516052"/>
            <a:ext cx="2680542" cy="369332"/>
          </a:xfrm>
          <a:prstGeom prst="rect">
            <a:avLst/>
          </a:prstGeom>
        </p:spPr>
        <p:txBody>
          <a:bodyPr wrap="none">
            <a:spAutoFit/>
          </a:bodyPr>
          <a:lstStyle/>
          <a:p>
            <a:r>
              <a:rPr lang="it-IT" dirty="0">
                <a:solidFill>
                  <a:srgbClr val="002060"/>
                </a:solidFill>
                <a:latin typeface="Comic Sans MS" panose="030F0702030302020204" pitchFamily="66" charset="0"/>
              </a:rPr>
              <a:t>enzo.lucchetti@unipr.it</a:t>
            </a:r>
          </a:p>
        </p:txBody>
      </p:sp>
    </p:spTree>
    <p:extLst>
      <p:ext uri="{BB962C8B-B14F-4D97-AF65-F5344CB8AC3E}">
        <p14:creationId xmlns:p14="http://schemas.microsoft.com/office/powerpoint/2010/main" val="485532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84" y="2959929"/>
            <a:ext cx="8654121" cy="2831544"/>
          </a:xfrm>
          <a:prstGeom prst="rect">
            <a:avLst/>
          </a:prstGeom>
        </p:spPr>
        <p:txBody>
          <a:bodyPr wrap="square">
            <a:spAutoFit/>
          </a:bodyPr>
          <a:lstStyle/>
          <a:p>
            <a:pPr marL="342900" indent="-342900" algn="just">
              <a:buFontTx/>
              <a:buChar char="-"/>
            </a:pPr>
            <a:r>
              <a:rPr lang="it-IT" sz="2400" b="1" dirty="0">
                <a:solidFill>
                  <a:srgbClr val="FF0000"/>
                </a:solidFill>
                <a:latin typeface="Comic Sans MS" panose="030F0702030302020204" pitchFamily="66" charset="0"/>
              </a:rPr>
              <a:t>ricuperare consapevolezza del</a:t>
            </a:r>
            <a:r>
              <a:rPr lang="it-IT" sz="2400" b="1" i="1" dirty="0">
                <a:solidFill>
                  <a:srgbClr val="FF0000"/>
                </a:solidFill>
                <a:latin typeface="Comic Sans MS" panose="030F0702030302020204" pitchFamily="66" charset="0"/>
              </a:rPr>
              <a:t> posto specifico che l’essere umano occupa in questo mondo e le sue relazioni con la realtà che lo circonda</a:t>
            </a:r>
            <a:r>
              <a:rPr lang="it-IT" sz="2400" b="1" dirty="0">
                <a:solidFill>
                  <a:srgbClr val="FF0000"/>
                </a:solidFill>
                <a:latin typeface="Comic Sans MS" panose="030F0702030302020204" pitchFamily="66" charset="0"/>
              </a:rPr>
              <a:t> </a:t>
            </a:r>
            <a:r>
              <a:rPr lang="it-IT" b="1" dirty="0">
                <a:latin typeface="Comic Sans MS" panose="030F0702030302020204" pitchFamily="66" charset="0"/>
              </a:rPr>
              <a:t>[15]</a:t>
            </a:r>
          </a:p>
          <a:p>
            <a:pPr marL="800100" lvl="1" indent="-342900" algn="just">
              <a:buFontTx/>
              <a:buChar char="-"/>
            </a:pPr>
            <a:endParaRPr lang="it-IT" sz="1000" b="1" dirty="0">
              <a:solidFill>
                <a:srgbClr val="FF0000"/>
              </a:solidFill>
              <a:latin typeface="Comic Sans MS" panose="030F0702030302020204" pitchFamily="66" charset="0"/>
            </a:endParaRPr>
          </a:p>
          <a:p>
            <a:pPr marL="342900" indent="-342900" algn="just">
              <a:buFontTx/>
              <a:buChar char="-"/>
            </a:pPr>
            <a:r>
              <a:rPr lang="it-IT" sz="2400" b="1" dirty="0">
                <a:solidFill>
                  <a:srgbClr val="FF0000"/>
                </a:solidFill>
                <a:latin typeface="Comic Sans MS" panose="030F0702030302020204" pitchFamily="66" charset="0"/>
              </a:rPr>
              <a:t>senza il </a:t>
            </a:r>
            <a:r>
              <a:rPr lang="it-IT" sz="2400" b="1" i="1" dirty="0">
                <a:solidFill>
                  <a:srgbClr val="FF0000"/>
                </a:solidFill>
                <a:latin typeface="Comic Sans MS" panose="030F0702030302020204" pitchFamily="66" charset="0"/>
              </a:rPr>
              <a:t>rispetto della struttura naturale e morale delle quali è dotato, l’essere umano finisce col contraddire la propria realtà</a:t>
            </a:r>
            <a:r>
              <a:rPr lang="it-IT" sz="2400" b="1" dirty="0">
                <a:solidFill>
                  <a:srgbClr val="FF0000"/>
                </a:solidFill>
                <a:latin typeface="Comic Sans MS" panose="030F0702030302020204" pitchFamily="66" charset="0"/>
              </a:rPr>
              <a:t> </a:t>
            </a:r>
            <a:r>
              <a:rPr lang="it-IT" b="1" dirty="0">
                <a:latin typeface="Comic Sans MS" panose="030F0702030302020204" pitchFamily="66" charset="0"/>
              </a:rPr>
              <a:t>[115]</a:t>
            </a:r>
            <a:r>
              <a:rPr lang="it-IT" sz="2400" b="1" dirty="0">
                <a:solidFill>
                  <a:srgbClr val="FF0000"/>
                </a:solidFill>
                <a:latin typeface="Comic Sans MS" panose="030F0702030302020204" pitchFamily="66" charset="0"/>
              </a:rPr>
              <a:t>, oltre che minare la propria continuità come specie. </a:t>
            </a:r>
          </a:p>
        </p:txBody>
      </p:sp>
      <p:sp>
        <p:nvSpPr>
          <p:cNvPr id="5" name="CasellaDiTesto 4"/>
          <p:cNvSpPr txBox="1"/>
          <p:nvPr/>
        </p:nvSpPr>
        <p:spPr>
          <a:xfrm>
            <a:off x="260040" y="476672"/>
            <a:ext cx="8518678" cy="1800493"/>
          </a:xfrm>
          <a:prstGeom prst="rect">
            <a:avLst/>
          </a:prstGeom>
          <a:noFill/>
        </p:spPr>
        <p:txBody>
          <a:bodyPr wrap="none" rtlCol="0">
            <a:spAutoFit/>
          </a:bodyPr>
          <a:lstStyle/>
          <a:p>
            <a:pPr algn="ctr"/>
            <a:r>
              <a:rPr lang="it-IT" sz="2400" b="1" dirty="0">
                <a:latin typeface="Comic Sans MS" panose="030F0702030302020204" pitchFamily="66" charset="0"/>
              </a:rPr>
              <a:t>DIGNITA’ E RESPONSABILITÀ </a:t>
            </a:r>
            <a:r>
              <a:rPr lang="it-IT" sz="2400" b="1" dirty="0" smtClean="0">
                <a:latin typeface="Comic Sans MS" panose="030F0702030302020204" pitchFamily="66" charset="0"/>
              </a:rPr>
              <a:t>DELL’ESSERE UMANO</a:t>
            </a:r>
          </a:p>
          <a:p>
            <a:pPr algn="ctr"/>
            <a:endParaRPr lang="it-IT" sz="2400" b="1" dirty="0" smtClean="0">
              <a:latin typeface="Comic Sans MS" panose="030F0702030302020204" pitchFamily="66" charset="0"/>
            </a:endParaRPr>
          </a:p>
          <a:p>
            <a:pPr algn="ctr"/>
            <a:endParaRPr lang="it-IT" sz="1500" b="1" dirty="0" smtClean="0">
              <a:latin typeface="Comic Sans MS" panose="030F0702030302020204" pitchFamily="66" charset="0"/>
            </a:endParaRPr>
          </a:p>
          <a:p>
            <a:pPr algn="ctr"/>
            <a:r>
              <a:rPr lang="it-IT" sz="2400" b="1" dirty="0" smtClean="0">
                <a:latin typeface="Comic Sans MS" panose="030F0702030302020204" pitchFamily="66" charset="0"/>
              </a:rPr>
              <a:t>LA </a:t>
            </a:r>
            <a:r>
              <a:rPr lang="it-IT" sz="2400" b="1" dirty="0">
                <a:latin typeface="Comic Sans MS" panose="030F0702030302020204" pitchFamily="66" charset="0"/>
              </a:rPr>
              <a:t>GRANDE SFIDA </a:t>
            </a:r>
            <a:endParaRPr lang="it-IT" sz="2400" b="1" dirty="0" smtClean="0">
              <a:latin typeface="Comic Sans MS" panose="030F0702030302020204" pitchFamily="66" charset="0"/>
            </a:endParaRPr>
          </a:p>
          <a:p>
            <a:pPr algn="ctr"/>
            <a:r>
              <a:rPr lang="it-IT" sz="2400" b="1" dirty="0" smtClean="0">
                <a:latin typeface="Comic Sans MS" panose="030F0702030302020204" pitchFamily="66" charset="0"/>
              </a:rPr>
              <a:t>CULTURALE</a:t>
            </a:r>
            <a:r>
              <a:rPr lang="it-IT" sz="2400" b="1" dirty="0">
                <a:latin typeface="Comic Sans MS" panose="030F0702030302020204" pitchFamily="66" charset="0"/>
              </a:rPr>
              <a:t>, SPIRITUALE, </a:t>
            </a:r>
            <a:r>
              <a:rPr lang="it-IT" sz="2400" b="1" dirty="0" smtClean="0">
                <a:latin typeface="Comic Sans MS" panose="030F0702030302020204" pitchFamily="66" charset="0"/>
              </a:rPr>
              <a:t>EDUCATIVA </a:t>
            </a:r>
          </a:p>
        </p:txBody>
      </p:sp>
      <p:sp>
        <p:nvSpPr>
          <p:cNvPr id="6" name="Rettangolo 5"/>
          <p:cNvSpPr/>
          <p:nvPr/>
        </p:nvSpPr>
        <p:spPr>
          <a:xfrm>
            <a:off x="6444208" y="6525344"/>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
        <p:nvSpPr>
          <p:cNvPr id="3" name="Rettangolo 2"/>
          <p:cNvSpPr/>
          <p:nvPr/>
        </p:nvSpPr>
        <p:spPr>
          <a:xfrm>
            <a:off x="971600" y="1268760"/>
            <a:ext cx="6984776" cy="1296144"/>
          </a:xfrm>
          <a:prstGeom prst="rect">
            <a:avLst/>
          </a:prstGeom>
          <a:no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29577593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4028" y="404664"/>
            <a:ext cx="8858451" cy="1862048"/>
          </a:xfrm>
          <a:prstGeom prst="rect">
            <a:avLst/>
          </a:prstGeom>
        </p:spPr>
        <p:txBody>
          <a:bodyPr wrap="square">
            <a:spAutoFit/>
          </a:bodyPr>
          <a:lstStyle/>
          <a:p>
            <a:pPr algn="ctr"/>
            <a:r>
              <a:rPr lang="it-IT" sz="2400" b="1" dirty="0" smtClean="0">
                <a:solidFill>
                  <a:srgbClr val="FF0000"/>
                </a:solidFill>
                <a:latin typeface="Comic Sans MS" panose="030F0702030302020204" pitchFamily="66" charset="0"/>
              </a:rPr>
              <a:t>ricuperare </a:t>
            </a:r>
            <a:r>
              <a:rPr lang="it-IT" sz="2400" b="1" dirty="0">
                <a:solidFill>
                  <a:srgbClr val="FF0000"/>
                </a:solidFill>
                <a:latin typeface="Comic Sans MS" panose="030F0702030302020204" pitchFamily="66" charset="0"/>
              </a:rPr>
              <a:t>consapevolezza del</a:t>
            </a:r>
            <a:r>
              <a:rPr lang="it-IT" sz="2400" b="1" i="1" dirty="0">
                <a:solidFill>
                  <a:srgbClr val="FF0000"/>
                </a:solidFill>
                <a:latin typeface="Comic Sans MS" panose="030F0702030302020204" pitchFamily="66" charset="0"/>
              </a:rPr>
              <a:t> posto specifico che l’essere umano occupa in questo mondo e le sue relazioni con la </a:t>
            </a:r>
            <a:r>
              <a:rPr lang="it-IT" sz="2400" b="1" i="1" dirty="0" smtClean="0">
                <a:solidFill>
                  <a:srgbClr val="FF0000"/>
                </a:solidFill>
                <a:latin typeface="Comic Sans MS" panose="030F0702030302020204" pitchFamily="66" charset="0"/>
              </a:rPr>
              <a:t>     </a:t>
            </a:r>
          </a:p>
          <a:p>
            <a:pPr algn="ctr"/>
            <a:r>
              <a:rPr lang="it-IT" sz="2400" b="1" i="1" dirty="0">
                <a:solidFill>
                  <a:srgbClr val="FF0000"/>
                </a:solidFill>
                <a:latin typeface="Comic Sans MS" panose="030F0702030302020204" pitchFamily="66" charset="0"/>
              </a:rPr>
              <a:t> </a:t>
            </a:r>
            <a:r>
              <a:rPr lang="it-IT" sz="2400" b="1" i="1" dirty="0" smtClean="0">
                <a:solidFill>
                  <a:srgbClr val="FF0000"/>
                </a:solidFill>
                <a:latin typeface="Comic Sans MS" panose="030F0702030302020204" pitchFamily="66" charset="0"/>
              </a:rPr>
              <a:t>     realtà </a:t>
            </a:r>
            <a:r>
              <a:rPr lang="it-IT" sz="2400" b="1" i="1" dirty="0">
                <a:solidFill>
                  <a:srgbClr val="FF0000"/>
                </a:solidFill>
                <a:latin typeface="Comic Sans MS" panose="030F0702030302020204" pitchFamily="66" charset="0"/>
              </a:rPr>
              <a:t>che lo circonda</a:t>
            </a:r>
            <a:r>
              <a:rPr lang="it-IT" sz="2400" b="1" dirty="0">
                <a:solidFill>
                  <a:srgbClr val="FF0000"/>
                </a:solidFill>
                <a:latin typeface="Comic Sans MS" panose="030F0702030302020204" pitchFamily="66" charset="0"/>
              </a:rPr>
              <a:t> </a:t>
            </a:r>
            <a:r>
              <a:rPr lang="it-IT" sz="2400" b="1" dirty="0" smtClean="0">
                <a:solidFill>
                  <a:srgbClr val="FF0000"/>
                </a:solidFill>
                <a:latin typeface="Comic Sans MS" panose="030F0702030302020204" pitchFamily="66" charset="0"/>
              </a:rPr>
              <a:t>  </a:t>
            </a:r>
            <a:r>
              <a:rPr lang="it-IT" dirty="0" smtClean="0">
                <a:latin typeface="Comic Sans MS" panose="030F0702030302020204" pitchFamily="66" charset="0"/>
              </a:rPr>
              <a:t>[</a:t>
            </a:r>
            <a:r>
              <a:rPr lang="it-IT" dirty="0">
                <a:latin typeface="Comic Sans MS" panose="030F0702030302020204" pitchFamily="66" charset="0"/>
              </a:rPr>
              <a:t>15]</a:t>
            </a:r>
            <a:endParaRPr lang="it-IT" dirty="0" smtClean="0">
              <a:solidFill>
                <a:srgbClr val="FF0000"/>
              </a:solidFill>
              <a:latin typeface="Comic Sans MS" panose="030F0702030302020204" pitchFamily="66" charset="0"/>
            </a:endParaRPr>
          </a:p>
          <a:p>
            <a:pPr algn="ctr"/>
            <a:endParaRPr lang="it-IT" sz="1500" b="1" dirty="0" smtClean="0">
              <a:latin typeface="Comic Sans MS" panose="030F0702030302020204" pitchFamily="66" charset="0"/>
            </a:endParaRPr>
          </a:p>
          <a:p>
            <a:pPr algn="ctr"/>
            <a:r>
              <a:rPr lang="it-IT" sz="2800" b="1" dirty="0" smtClean="0">
                <a:latin typeface="Comic Sans MS" panose="030F0702030302020204" pitchFamily="66" charset="0"/>
              </a:rPr>
              <a:t>CONOSCERE LE PROPRIE RADICI</a:t>
            </a:r>
          </a:p>
        </p:txBody>
      </p:sp>
      <p:sp>
        <p:nvSpPr>
          <p:cNvPr id="6" name="CasellaDiTesto 5"/>
          <p:cNvSpPr txBox="1"/>
          <p:nvPr/>
        </p:nvSpPr>
        <p:spPr>
          <a:xfrm>
            <a:off x="152635" y="2492896"/>
            <a:ext cx="8739844" cy="2677656"/>
          </a:xfrm>
          <a:prstGeom prst="rect">
            <a:avLst/>
          </a:prstGeom>
          <a:noFill/>
        </p:spPr>
        <p:txBody>
          <a:bodyPr wrap="square" rtlCol="0">
            <a:spAutoFit/>
          </a:bodyPr>
          <a:lstStyle/>
          <a:p>
            <a:r>
              <a:rPr lang="it-IT" sz="2400" b="1" dirty="0" smtClean="0">
                <a:latin typeface="Comic Sans MS" panose="030F0702030302020204" pitchFamily="66" charset="0"/>
              </a:rPr>
              <a:t>Se è vero che </a:t>
            </a:r>
            <a:r>
              <a:rPr lang="it-IT" sz="2400" b="1" i="1" dirty="0" smtClean="0">
                <a:solidFill>
                  <a:srgbClr val="FF0000"/>
                </a:solidFill>
                <a:latin typeface="Comic Sans MS" panose="030F0702030302020204" pitchFamily="66" charset="0"/>
              </a:rPr>
              <a:t>le scienze empiriche non sono sufficienti a spiegare completamente il senso della vita </a:t>
            </a:r>
            <a:r>
              <a:rPr lang="it-IT" dirty="0" smtClean="0">
                <a:latin typeface="Comic Sans MS" panose="030F0702030302020204" pitchFamily="66" charset="0"/>
              </a:rPr>
              <a:t>[199]</a:t>
            </a:r>
            <a:r>
              <a:rPr lang="it-IT" sz="2400" b="1" dirty="0" smtClean="0">
                <a:latin typeface="Comic Sans MS" panose="030F0702030302020204" pitchFamily="66" charset="0"/>
              </a:rPr>
              <a:t>, </a:t>
            </a:r>
          </a:p>
          <a:p>
            <a:r>
              <a:rPr lang="it-IT" sz="2400" b="1" dirty="0" smtClean="0">
                <a:latin typeface="Comic Sans MS" panose="030F0702030302020204" pitchFamily="66" charset="0"/>
              </a:rPr>
              <a:t>è altrettanto vero che il senso della vita non può essere compreso prescindendo dalle sue peculiarità biologiche, dalle leggi che ne governano la funzionalità, che ne hanno guidato l’evoluzione e che determinano le condizioni necessarie perché la vita possa continuare</a:t>
            </a:r>
            <a:r>
              <a:rPr lang="it-IT" dirty="0" smtClean="0"/>
              <a:t>.</a:t>
            </a:r>
          </a:p>
        </p:txBody>
      </p:sp>
      <p:sp>
        <p:nvSpPr>
          <p:cNvPr id="7" name="Rettangolo 6"/>
          <p:cNvSpPr/>
          <p:nvPr/>
        </p:nvSpPr>
        <p:spPr>
          <a:xfrm>
            <a:off x="152635" y="5445224"/>
            <a:ext cx="8622704" cy="1200329"/>
          </a:xfrm>
          <a:prstGeom prst="rect">
            <a:avLst/>
          </a:prstGeom>
        </p:spPr>
        <p:txBody>
          <a:bodyPr wrap="square">
            <a:spAutoFit/>
          </a:bodyPr>
          <a:lstStyle/>
          <a:p>
            <a:pPr algn="just"/>
            <a:r>
              <a:rPr lang="it-IT" sz="2400" b="1" i="1" dirty="0">
                <a:solidFill>
                  <a:srgbClr val="FF0000"/>
                </a:solidFill>
                <a:latin typeface="Comic Sans MS" panose="030F0702030302020204" pitchFamily="66" charset="0"/>
              </a:rPr>
              <a:t>la scienza e la religione, che forniscono approcci diversi alla realtà, possono entrare in un dialogo intenso e produttivo per entrambe</a:t>
            </a:r>
            <a:r>
              <a:rPr lang="it-IT" sz="2400" b="1" dirty="0" smtClean="0">
                <a:solidFill>
                  <a:srgbClr val="000000"/>
                </a:solidFill>
                <a:latin typeface="Comic Sans MS" panose="030F0702030302020204" pitchFamily="66" charset="0"/>
              </a:rPr>
              <a:t>.                                </a:t>
            </a:r>
            <a:r>
              <a:rPr lang="it-IT" dirty="0" smtClean="0">
                <a:solidFill>
                  <a:srgbClr val="000000"/>
                </a:solidFill>
                <a:latin typeface="Comic Sans MS" panose="030F0702030302020204" pitchFamily="66" charset="0"/>
              </a:rPr>
              <a:t>[62]</a:t>
            </a:r>
            <a:endParaRPr lang="it-IT" dirty="0">
              <a:latin typeface="Comic Sans MS" panose="030F0702030302020204" pitchFamily="66" charset="0"/>
            </a:endParaRPr>
          </a:p>
        </p:txBody>
      </p:sp>
      <p:sp>
        <p:nvSpPr>
          <p:cNvPr id="8" name="Rettangolo 7"/>
          <p:cNvSpPr/>
          <p:nvPr/>
        </p:nvSpPr>
        <p:spPr>
          <a:xfrm>
            <a:off x="1331640" y="1700808"/>
            <a:ext cx="6336704" cy="576064"/>
          </a:xfrm>
          <a:prstGeom prst="rect">
            <a:avLst/>
          </a:prstGeom>
          <a:no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8"/>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566245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arrotondato 1"/>
          <p:cNvSpPr/>
          <p:nvPr/>
        </p:nvSpPr>
        <p:spPr>
          <a:xfrm>
            <a:off x="323390" y="4431313"/>
            <a:ext cx="8456161" cy="2088232"/>
          </a:xfrm>
          <a:prstGeom prst="roundRect">
            <a:avLst/>
          </a:prstGeom>
          <a:ln/>
        </p:spPr>
        <p:style>
          <a:lnRef idx="3">
            <a:schemeClr val="lt1"/>
          </a:lnRef>
          <a:fillRef idx="1">
            <a:schemeClr val="accent3"/>
          </a:fillRef>
          <a:effectRef idx="1">
            <a:schemeClr val="accent3"/>
          </a:effectRef>
          <a:fontRef idx="minor">
            <a:schemeClr val="lt1"/>
          </a:fontRef>
        </p:style>
        <p:txBody>
          <a:bodyPr rtlCol="0" anchor="ctr"/>
          <a:lstStyle/>
          <a:p>
            <a:pPr algn="ctr"/>
            <a:endParaRPr lang="it-IT">
              <a:solidFill>
                <a:srgbClr val="00B050"/>
              </a:solidFill>
            </a:endParaRPr>
          </a:p>
        </p:txBody>
      </p:sp>
      <p:sp>
        <p:nvSpPr>
          <p:cNvPr id="3" name="CasellaDiTesto 2"/>
          <p:cNvSpPr txBox="1"/>
          <p:nvPr/>
        </p:nvSpPr>
        <p:spPr>
          <a:xfrm>
            <a:off x="-116518" y="1358771"/>
            <a:ext cx="9264106" cy="5016758"/>
          </a:xfrm>
          <a:prstGeom prst="rect">
            <a:avLst/>
          </a:prstGeom>
          <a:noFill/>
        </p:spPr>
        <p:txBody>
          <a:bodyPr wrap="square" rtlCol="0">
            <a:spAutoFit/>
          </a:bodyPr>
          <a:lstStyle/>
          <a:p>
            <a:pPr algn="ctr"/>
            <a:r>
              <a:rPr lang="it-IT" sz="2400" dirty="0" smtClean="0">
                <a:latin typeface="Comic Sans MS" panose="030F0702030302020204" pitchFamily="66" charset="0"/>
              </a:rPr>
              <a:t>implica riflettere sul lungo cammino evolutivo della VITA, dal quale è emersa una specie che:  </a:t>
            </a:r>
          </a:p>
          <a:p>
            <a:pPr marL="342900" indent="-342900">
              <a:buFontTx/>
              <a:buChar char="-"/>
            </a:pPr>
            <a:r>
              <a:rPr lang="it-IT" sz="2400" b="1" dirty="0">
                <a:solidFill>
                  <a:schemeClr val="accent6">
                    <a:lumMod val="75000"/>
                  </a:schemeClr>
                </a:solidFill>
                <a:latin typeface="Comic Sans MS" panose="030F0702030302020204" pitchFamily="66" charset="0"/>
              </a:rPr>
              <a:t>c</a:t>
            </a:r>
            <a:r>
              <a:rPr lang="it-IT" sz="2400" b="1" dirty="0" smtClean="0">
                <a:solidFill>
                  <a:schemeClr val="accent6">
                    <a:lumMod val="75000"/>
                  </a:schemeClr>
                </a:solidFill>
                <a:latin typeface="Comic Sans MS" panose="030F0702030302020204" pitchFamily="66" charset="0"/>
              </a:rPr>
              <a:t>onserva in sé, nel proprio DNA, </a:t>
            </a:r>
            <a:r>
              <a:rPr lang="it-IT" sz="2400" b="1" dirty="0">
                <a:solidFill>
                  <a:schemeClr val="accent6">
                    <a:lumMod val="75000"/>
                  </a:schemeClr>
                </a:solidFill>
                <a:latin typeface="Comic Sans MS" panose="030F0702030302020204" pitchFamily="66" charset="0"/>
              </a:rPr>
              <a:t>e </a:t>
            </a:r>
            <a:r>
              <a:rPr lang="it-IT" sz="2400" b="1" dirty="0" smtClean="0">
                <a:solidFill>
                  <a:schemeClr val="accent6">
                    <a:lumMod val="75000"/>
                  </a:schemeClr>
                </a:solidFill>
                <a:latin typeface="Comic Sans MS" panose="030F0702030302020204" pitchFamily="66" charset="0"/>
              </a:rPr>
              <a:t>dà continuità al passato evolutivo dal quale è emersa</a:t>
            </a:r>
          </a:p>
          <a:p>
            <a:pPr marL="342900" indent="-342900">
              <a:buFontTx/>
              <a:buChar char="-"/>
            </a:pPr>
            <a:r>
              <a:rPr lang="it-IT" sz="2400" b="1" dirty="0" smtClean="0">
                <a:solidFill>
                  <a:schemeClr val="accent1">
                    <a:lumMod val="75000"/>
                  </a:schemeClr>
                </a:solidFill>
                <a:latin typeface="Comic Sans MS" panose="030F0702030302020204" pitchFamily="66" charset="0"/>
              </a:rPr>
              <a:t>segna una profonda cesura nel processo evolutivo</a:t>
            </a:r>
            <a:r>
              <a:rPr lang="it-IT" sz="2400" dirty="0" smtClean="0">
                <a:solidFill>
                  <a:schemeClr val="accent1">
                    <a:lumMod val="75000"/>
                  </a:schemeClr>
                </a:solidFill>
                <a:latin typeface="Comic Sans MS" panose="030F0702030302020204" pitchFamily="66" charset="0"/>
              </a:rPr>
              <a:t>: la </a:t>
            </a:r>
            <a:r>
              <a:rPr lang="it-IT" sz="2400" b="1" dirty="0" smtClean="0">
                <a:solidFill>
                  <a:schemeClr val="accent1">
                    <a:lumMod val="75000"/>
                  </a:schemeClr>
                </a:solidFill>
                <a:latin typeface="Comic Sans MS" panose="030F0702030302020204" pitchFamily="66" charset="0"/>
              </a:rPr>
              <a:t>VITA, </a:t>
            </a:r>
            <a:r>
              <a:rPr lang="it-IT" sz="2400" dirty="0" smtClean="0">
                <a:solidFill>
                  <a:schemeClr val="accent1">
                    <a:lumMod val="75000"/>
                  </a:schemeClr>
                </a:solidFill>
                <a:latin typeface="Comic Sans MS" panose="030F0702030302020204" pitchFamily="66" charset="0"/>
              </a:rPr>
              <a:t>che fin dal suo inizio ha obbligato le forme viventi a sottostare passivamente al vaglio delle selezione, favorendo </a:t>
            </a:r>
          </a:p>
          <a:p>
            <a:r>
              <a:rPr lang="it-IT" sz="2400" dirty="0">
                <a:solidFill>
                  <a:schemeClr val="accent1">
                    <a:lumMod val="75000"/>
                  </a:schemeClr>
                </a:solidFill>
                <a:latin typeface="Comic Sans MS" panose="030F0702030302020204" pitchFamily="66" charset="0"/>
              </a:rPr>
              <a:t> </a:t>
            </a:r>
            <a:r>
              <a:rPr lang="it-IT" sz="2400" dirty="0" smtClean="0">
                <a:solidFill>
                  <a:schemeClr val="accent1">
                    <a:lumMod val="75000"/>
                  </a:schemeClr>
                </a:solidFill>
                <a:latin typeface="Comic Sans MS" panose="030F0702030302020204" pitchFamily="66" charset="0"/>
              </a:rPr>
              <a:t>  e continuando solo quelle rigorosamente ad essa asservite</a:t>
            </a:r>
            <a:endParaRPr lang="it-IT" sz="2400" b="1" dirty="0" smtClean="0">
              <a:solidFill>
                <a:schemeClr val="accent1">
                  <a:lumMod val="75000"/>
                </a:schemeClr>
              </a:solidFill>
              <a:latin typeface="Comic Sans MS" panose="030F0702030302020204" pitchFamily="66" charset="0"/>
            </a:endParaRPr>
          </a:p>
          <a:p>
            <a:r>
              <a:rPr lang="it-IT" sz="800" b="1" dirty="0" smtClean="0">
                <a:solidFill>
                  <a:schemeClr val="accent1">
                    <a:lumMod val="75000"/>
                  </a:schemeClr>
                </a:solidFill>
                <a:latin typeface="Comic Sans MS" panose="030F0702030302020204" pitchFamily="66" charset="0"/>
              </a:rPr>
              <a:t> </a:t>
            </a:r>
          </a:p>
          <a:p>
            <a:r>
              <a:rPr lang="it-IT" sz="2400" b="1" dirty="0" smtClean="0">
                <a:solidFill>
                  <a:schemeClr val="accent1">
                    <a:lumMod val="75000"/>
                  </a:schemeClr>
                </a:solidFill>
                <a:latin typeface="Comic Sans MS" panose="030F0702030302020204" pitchFamily="66" charset="0"/>
              </a:rPr>
              <a:t>                      con </a:t>
            </a:r>
            <a:r>
              <a:rPr lang="it-IT" sz="2400" b="1" i="1" dirty="0" smtClean="0">
                <a:solidFill>
                  <a:schemeClr val="accent1">
                    <a:lumMod val="75000"/>
                  </a:schemeClr>
                </a:solidFill>
                <a:latin typeface="Comic Sans MS" panose="030F0702030302020204" pitchFamily="66" charset="0"/>
              </a:rPr>
              <a:t>Homo sapiens</a:t>
            </a:r>
          </a:p>
          <a:p>
            <a:pPr marL="800100" lvl="1" indent="-342900">
              <a:buFontTx/>
              <a:buChar char="-"/>
            </a:pPr>
            <a:r>
              <a:rPr lang="it-IT" sz="2400" dirty="0" smtClean="0">
                <a:solidFill>
                  <a:schemeClr val="accent1">
                    <a:lumMod val="75000"/>
                  </a:schemeClr>
                </a:solidFill>
                <a:latin typeface="Comic Sans MS" panose="030F0702030302020204" pitchFamily="66" charset="0"/>
              </a:rPr>
              <a:t>abbandona il meccanismo cui deve il suo successo </a:t>
            </a:r>
          </a:p>
          <a:p>
            <a:pPr marL="800100" lvl="1" indent="-342900">
              <a:buFontTx/>
              <a:buChar char="-"/>
            </a:pPr>
            <a:r>
              <a:rPr lang="it-IT" sz="2400" b="1" dirty="0" smtClean="0">
                <a:solidFill>
                  <a:srgbClr val="FF0000"/>
                </a:solidFill>
                <a:latin typeface="Comic Sans MS" panose="030F0702030302020204" pitchFamily="66" charset="0"/>
              </a:rPr>
              <a:t>concede a un suo prodotto la capacità e il potere di diventare, in buona misura, guida e artefice consapevole del suo procedere</a:t>
            </a:r>
            <a:r>
              <a:rPr lang="it-IT" sz="2400" b="1" dirty="0" smtClean="0">
                <a:solidFill>
                  <a:schemeClr val="accent1">
                    <a:lumMod val="75000"/>
                  </a:schemeClr>
                </a:solidFill>
                <a:latin typeface="Comic Sans MS" panose="030F0702030302020204" pitchFamily="66" charset="0"/>
              </a:rPr>
              <a:t>.</a:t>
            </a:r>
            <a:r>
              <a:rPr lang="it-IT" sz="2400" dirty="0" smtClean="0">
                <a:solidFill>
                  <a:schemeClr val="accent1">
                    <a:lumMod val="75000"/>
                  </a:schemeClr>
                </a:solidFill>
                <a:latin typeface="Comic Sans MS" panose="030F0702030302020204" pitchFamily="66" charset="0"/>
              </a:rPr>
              <a:t> </a:t>
            </a:r>
          </a:p>
        </p:txBody>
      </p:sp>
      <p:sp>
        <p:nvSpPr>
          <p:cNvPr id="4" name="CasellaDiTesto 3"/>
          <p:cNvSpPr txBox="1"/>
          <p:nvPr/>
        </p:nvSpPr>
        <p:spPr>
          <a:xfrm>
            <a:off x="323390" y="260648"/>
            <a:ext cx="8456161" cy="954107"/>
          </a:xfrm>
          <a:prstGeom prst="rect">
            <a:avLst/>
          </a:prstGeom>
          <a:noFill/>
        </p:spPr>
        <p:txBody>
          <a:bodyPr wrap="none" rtlCol="0">
            <a:spAutoFit/>
          </a:bodyPr>
          <a:lstStyle/>
          <a:p>
            <a:pPr algn="ctr"/>
            <a:r>
              <a:rPr lang="it-IT" sz="2800" b="1" dirty="0" smtClean="0">
                <a:latin typeface="Comic Sans MS" panose="030F0702030302020204" pitchFamily="66" charset="0"/>
              </a:rPr>
              <a:t>CONOSCERE LE RADICI DELL’UMANITA’ </a:t>
            </a:r>
          </a:p>
          <a:p>
            <a:pPr algn="ctr"/>
            <a:r>
              <a:rPr lang="it-IT" sz="2800" b="1" dirty="0" smtClean="0">
                <a:latin typeface="Comic Sans MS" panose="030F0702030302020204" pitchFamily="66" charset="0"/>
              </a:rPr>
              <a:t>RISCOPRIRE DIGNITA’ E RESPONSABILITA’</a:t>
            </a:r>
            <a:endParaRPr lang="it-IT" dirty="0">
              <a:latin typeface="Comic Sans MS" panose="030F0702030302020204" pitchFamily="66" charset="0"/>
            </a:endParaRPr>
          </a:p>
        </p:txBody>
      </p:sp>
      <p:sp>
        <p:nvSpPr>
          <p:cNvPr id="5" name="Rettangolo 4"/>
          <p:cNvSpPr/>
          <p:nvPr/>
        </p:nvSpPr>
        <p:spPr>
          <a:xfrm>
            <a:off x="251520" y="170637"/>
            <a:ext cx="8528031" cy="1098123"/>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2212455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39752" y="-31703"/>
            <a:ext cx="6910866" cy="954107"/>
          </a:xfrm>
          <a:prstGeom prst="rect">
            <a:avLst/>
          </a:prstGeom>
          <a:noFill/>
        </p:spPr>
        <p:txBody>
          <a:bodyPr wrap="none" rtlCol="0">
            <a:spAutoFit/>
          </a:bodyPr>
          <a:lstStyle/>
          <a:p>
            <a:r>
              <a:rPr lang="it-IT" sz="2800" b="1" i="1" dirty="0" smtClean="0">
                <a:latin typeface="Comic Sans MS" panose="030F0702030302020204" pitchFamily="66" charset="0"/>
              </a:rPr>
              <a:t>Homo Sapiens:   LA VITA DIVENTA </a:t>
            </a:r>
          </a:p>
          <a:p>
            <a:r>
              <a:rPr lang="it-IT" sz="2800" b="1" i="1" dirty="0">
                <a:latin typeface="Comic Sans MS" panose="030F0702030302020204" pitchFamily="66" charset="0"/>
              </a:rPr>
              <a:t> </a:t>
            </a:r>
            <a:r>
              <a:rPr lang="it-IT" sz="2800" b="1" i="1" dirty="0" smtClean="0">
                <a:latin typeface="Comic Sans MS" panose="030F0702030302020204" pitchFamily="66" charset="0"/>
              </a:rPr>
              <a:t>         COSCIENTE DI SE STESSA</a:t>
            </a:r>
            <a:endParaRPr lang="it-IT" sz="2800" b="1" i="1" dirty="0">
              <a:latin typeface="Comic Sans MS" panose="030F0702030302020204" pitchFamily="66" charset="0"/>
            </a:endParaRPr>
          </a:p>
        </p:txBody>
      </p:sp>
      <p:pic>
        <p:nvPicPr>
          <p:cNvPr id="3" name="Picture 2" descr="C:\LEZIONI\ANTROPO\Figures\Peppe\Rightmire.t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16216" y="1126824"/>
            <a:ext cx="2502521" cy="26926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Object 2"/>
          <p:cNvGraphicFramePr>
            <a:graphicFrameLocks noChangeAspect="1"/>
          </p:cNvGraphicFramePr>
          <p:nvPr>
            <p:extLst>
              <p:ext uri="{D42A27DB-BD31-4B8C-83A1-F6EECF244321}">
                <p14:modId xmlns:p14="http://schemas.microsoft.com/office/powerpoint/2010/main" val="3636167375"/>
              </p:ext>
            </p:extLst>
          </p:nvPr>
        </p:nvGraphicFramePr>
        <p:xfrm>
          <a:off x="6600301" y="3894680"/>
          <a:ext cx="2440804" cy="2837082"/>
        </p:xfrm>
        <a:graphic>
          <a:graphicData uri="http://schemas.openxmlformats.org/presentationml/2006/ole">
            <mc:AlternateContent xmlns:mc="http://schemas.openxmlformats.org/markup-compatibility/2006">
              <mc:Choice xmlns:v="urn:schemas-microsoft-com:vml" Requires="v">
                <p:oleObj spid="_x0000_s2066" name="Immagine bitmap" r:id="rId4" imgW="4990476" imgH="5800000" progId="Paint.Picture">
                  <p:embed/>
                </p:oleObj>
              </mc:Choice>
              <mc:Fallback>
                <p:oleObj name="Immagine bitmap" r:id="rId4" imgW="4990476" imgH="5800000" progId="Paint.Picture">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00301" y="3894680"/>
                        <a:ext cx="2440804" cy="2837082"/>
                      </a:xfrm>
                      <a:prstGeom prst="rect">
                        <a:avLst/>
                      </a:prstGeom>
                      <a:noFill/>
                      <a:ln>
                        <a:noFill/>
                      </a:ln>
                      <a:effectLst/>
                    </p:spPr>
                  </p:pic>
                </p:oleObj>
              </mc:Fallback>
            </mc:AlternateContent>
          </a:graphicData>
        </a:graphic>
      </p:graphicFrame>
      <p:sp>
        <p:nvSpPr>
          <p:cNvPr id="6" name="Rettangolo 5"/>
          <p:cNvSpPr/>
          <p:nvPr/>
        </p:nvSpPr>
        <p:spPr>
          <a:xfrm>
            <a:off x="53752" y="532931"/>
            <a:ext cx="2376263" cy="375789"/>
          </a:xfrm>
          <a:prstGeom prst="rect">
            <a:avLst/>
          </a:prstGeom>
          <a:solidFill>
            <a:srgbClr val="FFFF00"/>
          </a:solidFill>
          <a:ln>
            <a:solidFill>
              <a:srgbClr val="FFFF00"/>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4"/>
          <p:cNvSpPr/>
          <p:nvPr/>
        </p:nvSpPr>
        <p:spPr>
          <a:xfrm>
            <a:off x="0" y="537370"/>
            <a:ext cx="6462464" cy="2708434"/>
          </a:xfrm>
          <a:prstGeom prst="rect">
            <a:avLst/>
          </a:prstGeom>
        </p:spPr>
        <p:txBody>
          <a:bodyPr wrap="square">
            <a:spAutoFit/>
          </a:bodyPr>
          <a:lstStyle/>
          <a:p>
            <a:r>
              <a:rPr lang="it-IT" b="1" dirty="0">
                <a:solidFill>
                  <a:srgbClr val="FF0000"/>
                </a:solidFill>
                <a:latin typeface="Comic Sans MS" panose="030F0702030302020204" pitchFamily="66" charset="0"/>
              </a:rPr>
              <a:t>CONSERVAZIONE </a:t>
            </a:r>
          </a:p>
          <a:p>
            <a:endParaRPr lang="it-IT" sz="800" b="1" dirty="0">
              <a:solidFill>
                <a:srgbClr val="FF0000"/>
              </a:solidFill>
              <a:latin typeface="Comic Sans MS" panose="030F0702030302020204" pitchFamily="66" charset="0"/>
            </a:endParaRPr>
          </a:p>
          <a:p>
            <a:pPr marL="285750" indent="-285750">
              <a:buFontTx/>
              <a:buChar char="-"/>
            </a:pPr>
            <a:r>
              <a:rPr lang="it-IT" b="1" i="1" dirty="0">
                <a:solidFill>
                  <a:schemeClr val="accent1">
                    <a:lumMod val="75000"/>
                  </a:schemeClr>
                </a:solidFill>
                <a:latin typeface="Comic Sans MS" panose="030F0702030302020204" pitchFamily="66" charset="0"/>
              </a:rPr>
              <a:t>PORTA CON SÉ, FIN NELLA STRUTTURA MICROSCOPICA DELLE SUE PROTEINE, LE TRACCE, SE NON LE STIMMATE, DELLA SUA ASCENDENZA</a:t>
            </a:r>
            <a:r>
              <a:rPr lang="it-IT" b="1" dirty="0">
                <a:solidFill>
                  <a:schemeClr val="accent1">
                    <a:lumMod val="75000"/>
                  </a:schemeClr>
                </a:solidFill>
                <a:latin typeface="Comic Sans MS" panose="030F0702030302020204" pitchFamily="66" charset="0"/>
              </a:rPr>
              <a:t> </a:t>
            </a:r>
          </a:p>
          <a:p>
            <a:pPr marL="285750" indent="-285750">
              <a:buFontTx/>
              <a:buChar char="-"/>
            </a:pPr>
            <a:r>
              <a:rPr lang="it-IT" b="1" dirty="0">
                <a:solidFill>
                  <a:srgbClr val="FF0000"/>
                </a:solidFill>
                <a:latin typeface="Comic Sans MS" panose="030F0702030302020204" pitchFamily="66" charset="0"/>
              </a:rPr>
              <a:t>RESTA SOGGETTO ALL’AZIONE DELLA SELEZIONE NATURALE IN TERMINI DI EFFICIENZA NEL DARE CONTINUITÀ </a:t>
            </a:r>
            <a:r>
              <a:rPr lang="it-IT" b="1" dirty="0" smtClean="0">
                <a:solidFill>
                  <a:srgbClr val="FF0000"/>
                </a:solidFill>
                <a:latin typeface="Comic Sans MS" panose="030F0702030302020204" pitchFamily="66" charset="0"/>
              </a:rPr>
              <a:t>ALLA VITA</a:t>
            </a:r>
          </a:p>
          <a:p>
            <a:endParaRPr lang="it-IT" b="1" dirty="0">
              <a:solidFill>
                <a:srgbClr val="FF0000"/>
              </a:solidFill>
              <a:latin typeface="Comic Sans MS" panose="030F0702030302020204" pitchFamily="66" charset="0"/>
            </a:endParaRPr>
          </a:p>
        </p:txBody>
      </p:sp>
      <p:sp>
        <p:nvSpPr>
          <p:cNvPr id="7" name="Rettangolo 6"/>
          <p:cNvSpPr/>
          <p:nvPr/>
        </p:nvSpPr>
        <p:spPr>
          <a:xfrm>
            <a:off x="33001" y="2990347"/>
            <a:ext cx="2376263" cy="360040"/>
          </a:xfrm>
          <a:prstGeom prst="rect">
            <a:avLst/>
          </a:prstGeom>
          <a:solidFill>
            <a:srgbClr val="FFFF00"/>
          </a:solidFill>
          <a:ln>
            <a:solidFill>
              <a:srgbClr val="FFFF00"/>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Rettangolo 7"/>
          <p:cNvSpPr/>
          <p:nvPr/>
        </p:nvSpPr>
        <p:spPr>
          <a:xfrm>
            <a:off x="0" y="2978210"/>
            <a:ext cx="6879265" cy="3770263"/>
          </a:xfrm>
          <a:prstGeom prst="rect">
            <a:avLst/>
          </a:prstGeom>
        </p:spPr>
        <p:txBody>
          <a:bodyPr wrap="square">
            <a:spAutoFit/>
          </a:bodyPr>
          <a:lstStyle/>
          <a:p>
            <a:r>
              <a:rPr lang="it-IT" b="1" dirty="0" smtClean="0">
                <a:solidFill>
                  <a:srgbClr val="FF0000"/>
                </a:solidFill>
                <a:latin typeface="Comic Sans MS" panose="030F0702030302020204" pitchFamily="66" charset="0"/>
              </a:rPr>
              <a:t>INNOVAZIONE</a:t>
            </a:r>
          </a:p>
          <a:p>
            <a:endParaRPr lang="it-IT" sz="500" b="1" dirty="0">
              <a:solidFill>
                <a:srgbClr val="FF0000"/>
              </a:solidFill>
              <a:latin typeface="Comic Sans MS" panose="030F0702030302020204" pitchFamily="66" charset="0"/>
            </a:endParaRPr>
          </a:p>
          <a:p>
            <a:pPr marL="285750" indent="-285750">
              <a:buFontTx/>
              <a:buChar char="-"/>
            </a:pPr>
            <a:r>
              <a:rPr lang="it-IT" b="1" dirty="0" smtClean="0">
                <a:solidFill>
                  <a:srgbClr val="FF0000"/>
                </a:solidFill>
                <a:latin typeface="Comic Sans MS" panose="030F0702030302020204" pitchFamily="66" charset="0"/>
              </a:rPr>
              <a:t>IN </a:t>
            </a:r>
            <a:r>
              <a:rPr lang="it-IT" b="1" dirty="0">
                <a:solidFill>
                  <a:srgbClr val="FF0000"/>
                </a:solidFill>
                <a:latin typeface="Comic Sans MS" panose="030F0702030302020204" pitchFamily="66" charset="0"/>
              </a:rPr>
              <a:t>BUONA PARTE GUIDA CONSAPEVOLE E </a:t>
            </a:r>
            <a:endParaRPr lang="it-IT" b="1" dirty="0" smtClean="0">
              <a:solidFill>
                <a:srgbClr val="FF0000"/>
              </a:solidFill>
              <a:latin typeface="Comic Sans MS" panose="030F0702030302020204" pitchFamily="66" charset="0"/>
            </a:endParaRPr>
          </a:p>
          <a:p>
            <a:r>
              <a:rPr lang="it-IT" b="1" dirty="0">
                <a:solidFill>
                  <a:srgbClr val="FF0000"/>
                </a:solidFill>
                <a:latin typeface="Comic Sans MS" panose="030F0702030302020204" pitchFamily="66" charset="0"/>
              </a:rPr>
              <a:t> </a:t>
            </a:r>
            <a:r>
              <a:rPr lang="it-IT" b="1" dirty="0" smtClean="0">
                <a:solidFill>
                  <a:srgbClr val="FF0000"/>
                </a:solidFill>
                <a:latin typeface="Comic Sans MS" panose="030F0702030302020204" pitchFamily="66" charset="0"/>
              </a:rPr>
              <a:t>  ARTEFICE </a:t>
            </a:r>
            <a:r>
              <a:rPr lang="it-IT" b="1" dirty="0">
                <a:solidFill>
                  <a:srgbClr val="FF0000"/>
                </a:solidFill>
                <a:latin typeface="Comic Sans MS" panose="030F0702030302020204" pitchFamily="66" charset="0"/>
              </a:rPr>
              <a:t>DELLA PROPRIA EVOLUZIONE</a:t>
            </a:r>
          </a:p>
          <a:p>
            <a:r>
              <a:rPr lang="it-IT" b="1" dirty="0">
                <a:solidFill>
                  <a:srgbClr val="FF0000"/>
                </a:solidFill>
                <a:latin typeface="Comic Sans MS" panose="030F0702030302020204" pitchFamily="66" charset="0"/>
              </a:rPr>
              <a:t>   NON PIÙ TOTALMENTE SCHIAVO DEI CRITERI  </a:t>
            </a:r>
          </a:p>
          <a:p>
            <a:r>
              <a:rPr lang="it-IT" b="1" dirty="0">
                <a:solidFill>
                  <a:srgbClr val="FF0000"/>
                </a:solidFill>
                <a:latin typeface="Comic Sans MS" panose="030F0702030302020204" pitchFamily="66" charset="0"/>
              </a:rPr>
              <a:t>   OPPORTUNISTICI DELLA SELEZIONE </a:t>
            </a:r>
          </a:p>
          <a:p>
            <a:pPr marL="285750" indent="-285750">
              <a:buFontTx/>
              <a:buChar char="-"/>
            </a:pPr>
            <a:r>
              <a:rPr lang="it-IT" b="1" dirty="0">
                <a:solidFill>
                  <a:schemeClr val="accent1">
                    <a:lumMod val="75000"/>
                  </a:schemeClr>
                </a:solidFill>
                <a:latin typeface="Comic Sans MS" panose="030F0702030302020204" pitchFamily="66" charset="0"/>
              </a:rPr>
              <a:t>CAPACE DI </a:t>
            </a:r>
            <a:r>
              <a:rPr lang="it-IT" b="1" dirty="0" smtClean="0">
                <a:solidFill>
                  <a:schemeClr val="accent1">
                    <a:lumMod val="75000"/>
                  </a:schemeClr>
                </a:solidFill>
                <a:latin typeface="Comic Sans MS" panose="030F0702030302020204" pitchFamily="66" charset="0"/>
              </a:rPr>
              <a:t>PENSARE </a:t>
            </a:r>
            <a:r>
              <a:rPr lang="it-IT" b="1" dirty="0">
                <a:solidFill>
                  <a:schemeClr val="accent1">
                    <a:lumMod val="75000"/>
                  </a:schemeClr>
                </a:solidFill>
                <a:latin typeface="Comic Sans MS" panose="030F0702030302020204" pitchFamily="66" charset="0"/>
              </a:rPr>
              <a:t>SE STESSO SEPARATO </a:t>
            </a:r>
          </a:p>
          <a:p>
            <a:r>
              <a:rPr lang="it-IT" b="1" dirty="0">
                <a:solidFill>
                  <a:schemeClr val="accent1">
                    <a:lumMod val="75000"/>
                  </a:schemeClr>
                </a:solidFill>
                <a:latin typeface="Comic Sans MS" panose="030F0702030302020204" pitchFamily="66" charset="0"/>
              </a:rPr>
              <a:t>   DAL CERVELLO CHE LO PENSA</a:t>
            </a:r>
          </a:p>
          <a:p>
            <a:pPr marL="285750" indent="-285750">
              <a:buFontTx/>
              <a:buChar char="-"/>
            </a:pPr>
            <a:r>
              <a:rPr lang="it-IT" b="1" dirty="0">
                <a:solidFill>
                  <a:srgbClr val="FF0000"/>
                </a:solidFill>
                <a:latin typeface="Comic Sans MS" panose="030F0702030302020204" pitchFamily="66" charset="0"/>
              </a:rPr>
              <a:t>CAPACE DI SCEGLIERE CONSAPEVOLMENTE </a:t>
            </a:r>
          </a:p>
          <a:p>
            <a:r>
              <a:rPr lang="it-IT" b="1" dirty="0">
                <a:solidFill>
                  <a:srgbClr val="FF0000"/>
                </a:solidFill>
                <a:latin typeface="Comic Sans MS" panose="030F0702030302020204" pitchFamily="66" charset="0"/>
              </a:rPr>
              <a:t>   UN SENSO, UNO SCOPO</a:t>
            </a:r>
          </a:p>
          <a:p>
            <a:r>
              <a:rPr lang="it-IT" b="1" dirty="0">
                <a:solidFill>
                  <a:srgbClr val="FF0000"/>
                </a:solidFill>
                <a:latin typeface="Comic Sans MS" panose="030F0702030302020204" pitchFamily="66" charset="0"/>
              </a:rPr>
              <a:t>   PER LA  PROPRIA ESISTENZA</a:t>
            </a:r>
          </a:p>
          <a:p>
            <a:pPr marL="285750" indent="-285750">
              <a:buFontTx/>
              <a:buChar char="-"/>
            </a:pPr>
            <a:r>
              <a:rPr lang="it-IT" b="1" dirty="0">
                <a:solidFill>
                  <a:schemeClr val="accent1">
                    <a:lumMod val="75000"/>
                  </a:schemeClr>
                </a:solidFill>
                <a:latin typeface="Comic Sans MS" panose="030F0702030302020204" pitchFamily="66" charset="0"/>
              </a:rPr>
              <a:t>CAPACE DI PROIETTARE LA CONSAPEVOLEZZA</a:t>
            </a:r>
          </a:p>
          <a:p>
            <a:r>
              <a:rPr lang="it-IT" b="1" dirty="0">
                <a:solidFill>
                  <a:schemeClr val="accent1">
                    <a:lumMod val="75000"/>
                  </a:schemeClr>
                </a:solidFill>
                <a:latin typeface="Comic Sans MS" panose="030F0702030302020204" pitchFamily="66" charset="0"/>
              </a:rPr>
              <a:t>   DI SÉ AL DI LÀ DI OGNI LIMITE </a:t>
            </a:r>
          </a:p>
          <a:p>
            <a:r>
              <a:rPr lang="it-IT" b="1" dirty="0">
                <a:solidFill>
                  <a:schemeClr val="accent1">
                    <a:lumMod val="75000"/>
                  </a:schemeClr>
                </a:solidFill>
                <a:latin typeface="Comic Sans MS" panose="030F0702030302020204" pitchFamily="66" charset="0"/>
              </a:rPr>
              <a:t>   SPAZIO-TEMPORALE</a:t>
            </a:r>
          </a:p>
        </p:txBody>
      </p:sp>
    </p:spTree>
    <p:extLst>
      <p:ext uri="{BB962C8B-B14F-4D97-AF65-F5344CB8AC3E}">
        <p14:creationId xmlns:p14="http://schemas.microsoft.com/office/powerpoint/2010/main" val="2481983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1704" y="191178"/>
            <a:ext cx="8943587" cy="2008242"/>
          </a:xfrm>
          <a:prstGeom prst="rect">
            <a:avLst/>
          </a:prstGeom>
          <a:noFill/>
        </p:spPr>
        <p:txBody>
          <a:bodyPr wrap="square" rtlCol="0">
            <a:spAutoFit/>
          </a:bodyPr>
          <a:lstStyle/>
          <a:p>
            <a:pPr algn="ctr"/>
            <a:r>
              <a:rPr lang="it-IT" sz="2400" b="1" i="1" dirty="0" smtClean="0">
                <a:solidFill>
                  <a:srgbClr val="000099"/>
                </a:solidFill>
                <a:latin typeface="Comic Sans MS" panose="030F0702030302020204" pitchFamily="66" charset="0"/>
              </a:rPr>
              <a:t>Homo sapiens</a:t>
            </a:r>
            <a:r>
              <a:rPr lang="it-IT" sz="2400" b="1" dirty="0" smtClean="0">
                <a:solidFill>
                  <a:srgbClr val="000099"/>
                </a:solidFill>
                <a:latin typeface="Comic Sans MS" panose="030F0702030302020204" pitchFamily="66" charset="0"/>
              </a:rPr>
              <a:t>: radici che affondano nel passato</a:t>
            </a:r>
          </a:p>
          <a:p>
            <a:endParaRPr lang="it-IT" sz="900" b="1" dirty="0" smtClean="0">
              <a:latin typeface="Comic Sans MS" panose="030F0702030302020204" pitchFamily="66" charset="0"/>
            </a:endParaRPr>
          </a:p>
          <a:p>
            <a:r>
              <a:rPr lang="it-IT" sz="800" b="1" dirty="0" smtClean="0">
                <a:latin typeface="Comic Sans MS" panose="030F0702030302020204" pitchFamily="66" charset="0"/>
              </a:rPr>
              <a:t> </a:t>
            </a:r>
            <a:r>
              <a:rPr lang="it-IT" sz="2400" b="1" dirty="0" smtClean="0">
                <a:latin typeface="Comic Sans MS" panose="030F0702030302020204" pitchFamily="66" charset="0"/>
              </a:rPr>
              <a:t>               CASO          CONSAPEVOLEZZA</a:t>
            </a:r>
          </a:p>
          <a:p>
            <a:r>
              <a:rPr lang="it-IT" sz="2400" b="1" dirty="0" smtClean="0">
                <a:latin typeface="Comic Sans MS" panose="030F0702030302020204" pitchFamily="66" charset="0"/>
              </a:rPr>
              <a:t>            NECESSITA’      RESPONSABILITA’</a:t>
            </a:r>
          </a:p>
          <a:p>
            <a:endParaRPr lang="it-IT" sz="2400" b="1" dirty="0" smtClean="0">
              <a:latin typeface="Comic Sans MS" panose="030F0702030302020204" pitchFamily="66" charset="0"/>
            </a:endParaRPr>
          </a:p>
          <a:p>
            <a:endParaRPr lang="it-IT" dirty="0"/>
          </a:p>
        </p:txBody>
      </p:sp>
      <p:sp>
        <p:nvSpPr>
          <p:cNvPr id="6" name="CasellaDiTesto 5"/>
          <p:cNvSpPr txBox="1"/>
          <p:nvPr/>
        </p:nvSpPr>
        <p:spPr>
          <a:xfrm>
            <a:off x="3707904" y="777622"/>
            <a:ext cx="1080120" cy="584775"/>
          </a:xfrm>
          <a:prstGeom prst="rect">
            <a:avLst/>
          </a:prstGeom>
          <a:noFill/>
        </p:spPr>
        <p:txBody>
          <a:bodyPr wrap="square" rtlCol="0">
            <a:spAutoFit/>
          </a:bodyPr>
          <a:lstStyle/>
          <a:p>
            <a:r>
              <a:rPr lang="it-IT" sz="3200" b="1" dirty="0" smtClean="0"/>
              <a:t>&amp;</a:t>
            </a:r>
            <a:endParaRPr lang="it-IT" sz="3200" b="1" dirty="0"/>
          </a:p>
        </p:txBody>
      </p:sp>
      <p:sp>
        <p:nvSpPr>
          <p:cNvPr id="9" name="CasellaDiTesto 8"/>
          <p:cNvSpPr txBox="1"/>
          <p:nvPr/>
        </p:nvSpPr>
        <p:spPr>
          <a:xfrm>
            <a:off x="21704" y="2354106"/>
            <a:ext cx="9147448" cy="3785652"/>
          </a:xfrm>
          <a:prstGeom prst="rect">
            <a:avLst/>
          </a:prstGeom>
          <a:noFill/>
        </p:spPr>
        <p:txBody>
          <a:bodyPr wrap="square" rtlCol="0">
            <a:spAutoFit/>
          </a:bodyPr>
          <a:lstStyle/>
          <a:p>
            <a:r>
              <a:rPr lang="it-IT" sz="2400" b="1" i="1" dirty="0" smtClean="0">
                <a:latin typeface="Comic Sans MS" panose="030F0702030302020204" pitchFamily="66" charset="0"/>
              </a:rPr>
              <a:t>Homo sapiens </a:t>
            </a:r>
            <a:r>
              <a:rPr lang="it-IT" sz="2400" dirty="0" smtClean="0">
                <a:latin typeface="Comic Sans MS" panose="030F0702030302020204" pitchFamily="66" charset="0"/>
              </a:rPr>
              <a:t>emerge ai nostri occhi esattamente </a:t>
            </a:r>
            <a:r>
              <a:rPr lang="it-IT" sz="2400" b="1" dirty="0" smtClean="0">
                <a:latin typeface="Comic Sans MS" panose="030F0702030302020204" pitchFamily="66" charset="0"/>
              </a:rPr>
              <a:t>come ogni altra specie</a:t>
            </a:r>
            <a:r>
              <a:rPr lang="it-IT" sz="2400" dirty="0" smtClean="0">
                <a:latin typeface="Comic Sans MS" panose="030F0702030302020204" pitchFamily="66" charset="0"/>
              </a:rPr>
              <a:t> obbedendo rigorosamente al comune meccanismo della filetica …</a:t>
            </a:r>
          </a:p>
          <a:p>
            <a:r>
              <a:rPr lang="it-IT" sz="2400" b="1" i="1" dirty="0" smtClean="0">
                <a:solidFill>
                  <a:srgbClr val="FF0000"/>
                </a:solidFill>
                <a:latin typeface="Comic Sans MS" panose="030F0702030302020204" pitchFamily="66" charset="0"/>
              </a:rPr>
              <a:t>non </a:t>
            </a:r>
            <a:r>
              <a:rPr lang="it-IT" sz="2400" b="1" i="1" dirty="0">
                <a:solidFill>
                  <a:srgbClr val="FF0000"/>
                </a:solidFill>
                <a:latin typeface="Comic Sans MS" panose="030F0702030302020204" pitchFamily="66" charset="0"/>
              </a:rPr>
              <a:t>può spogliarsi della sua componente biologica come ci si spoglia di un cappotto o si trasmette una fiaccola</a:t>
            </a:r>
            <a:r>
              <a:rPr lang="it-IT" sz="2400" b="1" i="1" dirty="0" smtClean="0">
                <a:solidFill>
                  <a:srgbClr val="FF0000"/>
                </a:solidFill>
                <a:latin typeface="Comic Sans MS" panose="030F0702030302020204" pitchFamily="66" charset="0"/>
              </a:rPr>
              <a:t>, perché </a:t>
            </a:r>
            <a:r>
              <a:rPr lang="it-IT" sz="2400" b="1" i="1" dirty="0">
                <a:solidFill>
                  <a:srgbClr val="FF0000"/>
                </a:solidFill>
                <a:latin typeface="Comic Sans MS" panose="030F0702030302020204" pitchFamily="66" charset="0"/>
              </a:rPr>
              <a:t>siamo noi il cappotto</a:t>
            </a:r>
            <a:r>
              <a:rPr lang="it-IT" sz="2400" b="1" i="1" dirty="0" smtClean="0">
                <a:solidFill>
                  <a:srgbClr val="FF0000"/>
                </a:solidFill>
                <a:latin typeface="Comic Sans MS" panose="030F0702030302020204" pitchFamily="66" charset="0"/>
              </a:rPr>
              <a:t>, siamo </a:t>
            </a:r>
            <a:r>
              <a:rPr lang="it-IT" sz="2400" b="1" i="1" dirty="0">
                <a:solidFill>
                  <a:srgbClr val="FF0000"/>
                </a:solidFill>
                <a:latin typeface="Comic Sans MS" panose="030F0702030302020204" pitchFamily="66" charset="0"/>
              </a:rPr>
              <a:t>noi la </a:t>
            </a:r>
            <a:r>
              <a:rPr lang="it-IT" sz="2400" b="1" i="1" dirty="0" smtClean="0">
                <a:solidFill>
                  <a:srgbClr val="FF0000"/>
                </a:solidFill>
                <a:latin typeface="Comic Sans MS" panose="030F0702030302020204" pitchFamily="66" charset="0"/>
              </a:rPr>
              <a:t>fiaccola</a:t>
            </a:r>
            <a:endParaRPr lang="it-IT" sz="1000" dirty="0" smtClean="0">
              <a:latin typeface="Comic Sans MS" panose="030F0702030302020204" pitchFamily="66" charset="0"/>
            </a:endParaRPr>
          </a:p>
          <a:p>
            <a:r>
              <a:rPr lang="it-IT" sz="2400" dirty="0" smtClean="0">
                <a:latin typeface="Comic Sans MS" panose="030F0702030302020204" pitchFamily="66" charset="0"/>
              </a:rPr>
              <a:t>più la scienza sonda il passato della nostra umanità, più questa, in quanto specie, </a:t>
            </a:r>
            <a:r>
              <a:rPr lang="it-IT" sz="2400" b="1" dirty="0" smtClean="0">
                <a:latin typeface="Comic Sans MS" panose="030F0702030302020204" pitchFamily="66" charset="0"/>
              </a:rPr>
              <a:t>mostra di conformarsi alle regole e al ritmo  che hanno  contrassegnato, ancor prima di esso, ogni nuova gemmazione sull’Albero della Vita</a:t>
            </a:r>
            <a:r>
              <a:rPr lang="it-IT" sz="2400" dirty="0" smtClean="0">
                <a:latin typeface="Comic Sans MS" panose="030F0702030302020204" pitchFamily="66" charset="0"/>
              </a:rPr>
              <a:t>.</a:t>
            </a:r>
            <a:r>
              <a:rPr lang="it-IT" sz="2400" i="1" dirty="0" smtClean="0">
                <a:latin typeface="Comic Sans MS" panose="030F0702030302020204" pitchFamily="66" charset="0"/>
              </a:rPr>
              <a:t>                             </a:t>
            </a:r>
            <a:r>
              <a:rPr lang="it-IT" dirty="0" smtClean="0">
                <a:latin typeface="Comic Sans MS" panose="030F0702030302020204" pitchFamily="66" charset="0"/>
              </a:rPr>
              <a:t>[</a:t>
            </a:r>
            <a:r>
              <a:rPr lang="it-IT" dirty="0" err="1" smtClean="0">
                <a:latin typeface="Comic Sans MS" panose="030F0702030302020204" pitchFamily="66" charset="0"/>
              </a:rPr>
              <a:t>TdC</a:t>
            </a:r>
            <a:r>
              <a:rPr lang="it-IT" dirty="0" smtClean="0">
                <a:latin typeface="Comic Sans MS" panose="030F0702030302020204" pitchFamily="66" charset="0"/>
              </a:rPr>
              <a:t>]</a:t>
            </a:r>
            <a:endParaRPr lang="it-IT" dirty="0">
              <a:latin typeface="Comic Sans MS" panose="030F0702030302020204" pitchFamily="66" charset="0"/>
            </a:endParaRPr>
          </a:p>
        </p:txBody>
      </p:sp>
      <p:sp>
        <p:nvSpPr>
          <p:cNvPr id="10" name="Rettangolo 9"/>
          <p:cNvSpPr/>
          <p:nvPr/>
        </p:nvSpPr>
        <p:spPr>
          <a:xfrm>
            <a:off x="1469161" y="692696"/>
            <a:ext cx="6048672" cy="84792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reccia bidirezionale verticale 11"/>
          <p:cNvSpPr/>
          <p:nvPr/>
        </p:nvSpPr>
        <p:spPr>
          <a:xfrm>
            <a:off x="2483768" y="1695311"/>
            <a:ext cx="484632" cy="641535"/>
          </a:xfrm>
          <a:prstGeom prst="upDownArrow">
            <a:avLst>
              <a:gd name="adj1" fmla="val 32449"/>
              <a:gd name="adj2" fmla="val 50000"/>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13387580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p:cNvSpPr txBox="1"/>
          <p:nvPr/>
        </p:nvSpPr>
        <p:spPr>
          <a:xfrm>
            <a:off x="21704" y="2139375"/>
            <a:ext cx="9144000" cy="4708981"/>
          </a:xfrm>
          <a:prstGeom prst="rect">
            <a:avLst/>
          </a:prstGeom>
          <a:noFill/>
        </p:spPr>
        <p:txBody>
          <a:bodyPr wrap="square" rtlCol="0">
            <a:spAutoFit/>
          </a:bodyPr>
          <a:lstStyle/>
          <a:p>
            <a:r>
              <a:rPr lang="it-IT" sz="2400" b="1" dirty="0" smtClean="0">
                <a:latin typeface="Comic Sans MS" panose="030F0702030302020204" pitchFamily="66" charset="0"/>
              </a:rPr>
              <a:t>Nella grande partita in corso (l’evoluzione della vita) noi </a:t>
            </a:r>
            <a:r>
              <a:rPr lang="it-IT" sz="2800" b="1" i="1" dirty="0" smtClean="0">
                <a:solidFill>
                  <a:srgbClr val="FF0000"/>
                </a:solidFill>
                <a:latin typeface="Comic Sans MS" panose="030F0702030302020204" pitchFamily="66" charset="0"/>
              </a:rPr>
              <a:t>siamo divenuti coscienti di non essere solamente le carte e la posta, ma di essere, nello stesso tempo, anche i giocatori</a:t>
            </a:r>
            <a:r>
              <a:rPr lang="it-IT" sz="2400" b="1" i="1" dirty="0" smtClean="0">
                <a:solidFill>
                  <a:srgbClr val="FF0000"/>
                </a:solidFill>
                <a:latin typeface="Comic Sans MS" panose="030F0702030302020204" pitchFamily="66" charset="0"/>
              </a:rPr>
              <a:t> </a:t>
            </a:r>
            <a:r>
              <a:rPr lang="it-IT" b="1" dirty="0" smtClean="0">
                <a:latin typeface="Comic Sans MS" panose="030F0702030302020204" pitchFamily="66" charset="0"/>
              </a:rPr>
              <a:t>[</a:t>
            </a:r>
            <a:r>
              <a:rPr lang="it-IT" b="1" dirty="0" err="1" smtClean="0">
                <a:latin typeface="Comic Sans MS" panose="030F0702030302020204" pitchFamily="66" charset="0"/>
              </a:rPr>
              <a:t>TdC</a:t>
            </a:r>
            <a:r>
              <a:rPr lang="it-IT" b="1" dirty="0">
                <a:latin typeface="Comic Sans MS" panose="030F0702030302020204" pitchFamily="66" charset="0"/>
              </a:rPr>
              <a:t>]</a:t>
            </a:r>
            <a:r>
              <a:rPr lang="it-IT" sz="2400" b="1" dirty="0" smtClean="0">
                <a:latin typeface="Comic Sans MS" panose="030F0702030302020204" pitchFamily="66" charset="0"/>
              </a:rPr>
              <a:t>, di essere coloro che, almeno in parte, determinano quali sono le regole del gioco e perfino decidono a quale gioco giocare. </a:t>
            </a:r>
          </a:p>
          <a:p>
            <a:endParaRPr lang="it-IT" sz="2400" b="1" dirty="0">
              <a:latin typeface="Comic Sans MS" panose="030F0702030302020204" pitchFamily="66" charset="0"/>
            </a:endParaRPr>
          </a:p>
          <a:p>
            <a:r>
              <a:rPr lang="it-IT" sz="2400" b="1" dirty="0" smtClean="0">
                <a:latin typeface="Comic Sans MS" panose="030F0702030302020204" pitchFamily="66" charset="0"/>
              </a:rPr>
              <a:t>L’evoluzione non è più solo una sequenza di </a:t>
            </a:r>
            <a:r>
              <a:rPr lang="it-IT" sz="2400" b="1" dirty="0" smtClean="0">
                <a:solidFill>
                  <a:srgbClr val="FF0000"/>
                </a:solidFill>
                <a:latin typeface="Comic Sans MS" panose="030F0702030302020204" pitchFamily="66" charset="0"/>
              </a:rPr>
              <a:t>eventi biologici, guidati da automatismi biologici e istintivi</a:t>
            </a:r>
            <a:r>
              <a:rPr lang="it-IT" sz="2400" b="1" dirty="0" smtClean="0">
                <a:latin typeface="Comic Sans MS" panose="030F0702030302020204" pitchFamily="66" charset="0"/>
              </a:rPr>
              <a:t>; essa diventa anche una </a:t>
            </a:r>
            <a:r>
              <a:rPr lang="it-IT" sz="2400" b="1" dirty="0" smtClean="0">
                <a:solidFill>
                  <a:srgbClr val="000099"/>
                </a:solidFill>
                <a:latin typeface="Comic Sans MS" panose="030F0702030302020204" pitchFamily="66" charset="0"/>
              </a:rPr>
              <a:t>successione di eventi culturali, </a:t>
            </a:r>
            <a:r>
              <a:rPr lang="it-IT" sz="2400" b="1" i="1" dirty="0" smtClean="0">
                <a:latin typeface="Comic Sans MS" panose="030F0702030302020204" pitchFamily="66" charset="0"/>
              </a:rPr>
              <a:t>progettati da Homo sapiens per raggiungere scopi che egli stesso stabilisce</a:t>
            </a:r>
            <a:r>
              <a:rPr lang="it-IT" sz="2400" b="1" dirty="0" smtClean="0">
                <a:latin typeface="Comic Sans MS" panose="030F0702030302020204" pitchFamily="66" charset="0"/>
              </a:rPr>
              <a:t>.</a:t>
            </a:r>
            <a:endParaRPr lang="it-IT" b="1" dirty="0">
              <a:latin typeface="Comic Sans MS" panose="030F0702030302020204" pitchFamily="66" charset="0"/>
            </a:endParaRPr>
          </a:p>
        </p:txBody>
      </p:sp>
      <p:sp>
        <p:nvSpPr>
          <p:cNvPr id="10" name="CasellaDiTesto 9"/>
          <p:cNvSpPr txBox="1"/>
          <p:nvPr/>
        </p:nvSpPr>
        <p:spPr>
          <a:xfrm>
            <a:off x="21704" y="127383"/>
            <a:ext cx="8943587" cy="1292662"/>
          </a:xfrm>
          <a:prstGeom prst="rect">
            <a:avLst/>
          </a:prstGeom>
          <a:noFill/>
        </p:spPr>
        <p:txBody>
          <a:bodyPr wrap="square" rtlCol="0">
            <a:spAutoFit/>
          </a:bodyPr>
          <a:lstStyle/>
          <a:p>
            <a:r>
              <a:rPr lang="it-IT" sz="2400" b="1" i="1" dirty="0" smtClean="0">
                <a:solidFill>
                  <a:srgbClr val="000099"/>
                </a:solidFill>
                <a:latin typeface="Comic Sans MS" panose="030F0702030302020204" pitchFamily="66" charset="0"/>
              </a:rPr>
              <a:t>Homo sapiens</a:t>
            </a:r>
            <a:r>
              <a:rPr lang="it-IT" sz="2400" b="1" dirty="0" smtClean="0">
                <a:solidFill>
                  <a:srgbClr val="000099"/>
                </a:solidFill>
                <a:latin typeface="Comic Sans MS" panose="030F0702030302020204" pitchFamily="66" charset="0"/>
              </a:rPr>
              <a:t>:  LA VITA DIVENUTA COSCIENTE DI SÈ</a:t>
            </a:r>
          </a:p>
          <a:p>
            <a:endParaRPr lang="it-IT" sz="600" b="1" dirty="0" smtClean="0">
              <a:latin typeface="Comic Sans MS" panose="030F0702030302020204" pitchFamily="66" charset="0"/>
            </a:endParaRPr>
          </a:p>
          <a:p>
            <a:r>
              <a:rPr lang="it-IT" sz="800" b="1" dirty="0" smtClean="0">
                <a:latin typeface="Comic Sans MS" panose="030F0702030302020204" pitchFamily="66" charset="0"/>
              </a:rPr>
              <a:t> </a:t>
            </a:r>
            <a:r>
              <a:rPr lang="it-IT" sz="2400" b="1" dirty="0" smtClean="0">
                <a:latin typeface="Comic Sans MS" panose="030F0702030302020204" pitchFamily="66" charset="0"/>
              </a:rPr>
              <a:t>               CASO          CONSAPEVOLEZZA</a:t>
            </a:r>
          </a:p>
          <a:p>
            <a:r>
              <a:rPr lang="it-IT" sz="2400" b="1" dirty="0" smtClean="0">
                <a:latin typeface="Comic Sans MS" panose="030F0702030302020204" pitchFamily="66" charset="0"/>
              </a:rPr>
              <a:t>            NECESSITA’      RESPONSABILITA’</a:t>
            </a:r>
          </a:p>
        </p:txBody>
      </p:sp>
      <p:sp>
        <p:nvSpPr>
          <p:cNvPr id="12" name="Rettangolo 11"/>
          <p:cNvSpPr/>
          <p:nvPr/>
        </p:nvSpPr>
        <p:spPr>
          <a:xfrm>
            <a:off x="1469161" y="564847"/>
            <a:ext cx="6048672" cy="847929"/>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asellaDiTesto 12"/>
          <p:cNvSpPr txBox="1"/>
          <p:nvPr/>
        </p:nvSpPr>
        <p:spPr>
          <a:xfrm>
            <a:off x="3707904" y="777622"/>
            <a:ext cx="1080120" cy="584775"/>
          </a:xfrm>
          <a:prstGeom prst="rect">
            <a:avLst/>
          </a:prstGeom>
          <a:noFill/>
        </p:spPr>
        <p:txBody>
          <a:bodyPr wrap="square" rtlCol="0">
            <a:spAutoFit/>
          </a:bodyPr>
          <a:lstStyle/>
          <a:p>
            <a:r>
              <a:rPr lang="it-IT" sz="3200" b="1" dirty="0" smtClean="0"/>
              <a:t>&amp;</a:t>
            </a:r>
            <a:endParaRPr lang="it-IT" sz="3200" b="1" dirty="0"/>
          </a:p>
        </p:txBody>
      </p:sp>
      <p:sp>
        <p:nvSpPr>
          <p:cNvPr id="15" name="Freccia bidirezionale verticale 14"/>
          <p:cNvSpPr/>
          <p:nvPr/>
        </p:nvSpPr>
        <p:spPr>
          <a:xfrm>
            <a:off x="6247608" y="1412776"/>
            <a:ext cx="484632" cy="641535"/>
          </a:xfrm>
          <a:prstGeom prst="upDownArrow">
            <a:avLst>
              <a:gd name="adj1" fmla="val 32449"/>
              <a:gd name="adj2" fmla="val 50000"/>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24318351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p:cNvSpPr txBox="1"/>
          <p:nvPr/>
        </p:nvSpPr>
        <p:spPr>
          <a:xfrm>
            <a:off x="0" y="260648"/>
            <a:ext cx="9144000" cy="5663089"/>
          </a:xfrm>
          <a:prstGeom prst="rect">
            <a:avLst/>
          </a:prstGeom>
          <a:noFill/>
        </p:spPr>
        <p:txBody>
          <a:bodyPr wrap="square" rtlCol="0">
            <a:spAutoFit/>
          </a:bodyPr>
          <a:lstStyle/>
          <a:p>
            <a:r>
              <a:rPr lang="it-IT" sz="2400" b="1" i="1" dirty="0" smtClean="0">
                <a:latin typeface="Comic Sans MS" panose="030F0702030302020204" pitchFamily="66" charset="0"/>
              </a:rPr>
              <a:t>conoscenza e sensibilità, capacità di pensiero e</a:t>
            </a:r>
            <a:r>
              <a:rPr lang="it-IT" sz="2400" b="1" dirty="0" smtClean="0">
                <a:latin typeface="Comic Sans MS" panose="030F0702030302020204" pitchFamily="66" charset="0"/>
              </a:rPr>
              <a:t> riflessione    </a:t>
            </a:r>
          </a:p>
          <a:p>
            <a:r>
              <a:rPr lang="it-IT" sz="800" b="1" i="1" dirty="0">
                <a:latin typeface="Comic Sans MS" panose="030F0702030302020204" pitchFamily="66" charset="0"/>
              </a:rPr>
              <a:t> </a:t>
            </a:r>
            <a:r>
              <a:rPr lang="it-IT" sz="800" b="1" i="1" dirty="0" smtClean="0">
                <a:latin typeface="Comic Sans MS" panose="030F0702030302020204" pitchFamily="66" charset="0"/>
              </a:rPr>
              <a:t>                   </a:t>
            </a:r>
          </a:p>
          <a:p>
            <a:r>
              <a:rPr lang="it-IT" sz="2400" b="1" i="1" dirty="0" smtClean="0">
                <a:latin typeface="Comic Sans MS" panose="030F0702030302020204" pitchFamily="66" charset="0"/>
              </a:rPr>
              <a:t>               unico caso in natura di evoluzione </a:t>
            </a:r>
          </a:p>
          <a:p>
            <a:r>
              <a:rPr lang="it-IT" sz="2400" b="1" i="1" dirty="0" smtClean="0">
                <a:latin typeface="Comic Sans MS" panose="030F0702030302020204" pitchFamily="66" charset="0"/>
              </a:rPr>
              <a:t>           guidata dallo stesso soggetto che evolve,</a:t>
            </a:r>
          </a:p>
          <a:p>
            <a:endParaRPr lang="it-IT" sz="800" b="1" i="1" dirty="0" smtClean="0">
              <a:latin typeface="Comic Sans MS" panose="030F0702030302020204" pitchFamily="66" charset="0"/>
            </a:endParaRPr>
          </a:p>
          <a:p>
            <a:r>
              <a:rPr lang="it-IT" sz="1100" b="1" i="1" dirty="0" smtClean="0">
                <a:latin typeface="Comic Sans MS" panose="030F0702030302020204" pitchFamily="66" charset="0"/>
              </a:rPr>
              <a:t>                      </a:t>
            </a:r>
          </a:p>
          <a:p>
            <a:pPr algn="ctr"/>
            <a:r>
              <a:rPr lang="it-IT" sz="3600" b="1" i="1" dirty="0" smtClean="0">
                <a:latin typeface="Comic Sans MS" panose="030F0702030302020204" pitchFamily="66" charset="0"/>
              </a:rPr>
              <a:t>Homo </a:t>
            </a:r>
            <a:r>
              <a:rPr lang="it-IT" sz="3600" b="1" i="1" dirty="0">
                <a:latin typeface="Comic Sans MS" panose="030F0702030302020204" pitchFamily="66" charset="0"/>
              </a:rPr>
              <a:t>sapiens</a:t>
            </a:r>
            <a:r>
              <a:rPr lang="it-IT" sz="2400" b="1" i="1" dirty="0">
                <a:latin typeface="Comic Sans MS" panose="030F0702030302020204" pitchFamily="66" charset="0"/>
              </a:rPr>
              <a:t>: </a:t>
            </a:r>
            <a:endParaRPr lang="it-IT" sz="2400" b="1" i="1" dirty="0" smtClean="0">
              <a:latin typeface="Comic Sans MS" panose="030F0702030302020204" pitchFamily="66" charset="0"/>
            </a:endParaRPr>
          </a:p>
          <a:p>
            <a:pPr algn="ctr"/>
            <a:endParaRPr lang="it-IT" sz="1100" b="1" i="1" dirty="0">
              <a:latin typeface="Comic Sans MS" panose="030F0702030302020204" pitchFamily="66" charset="0"/>
            </a:endParaRPr>
          </a:p>
          <a:p>
            <a:pPr marL="342900" indent="-342900">
              <a:buFontTx/>
              <a:buChar char="-"/>
            </a:pPr>
            <a:r>
              <a:rPr lang="it-IT" sz="2400" b="1" dirty="0" smtClean="0">
                <a:latin typeface="Comic Sans MS" panose="030F0702030302020204" pitchFamily="66" charset="0"/>
              </a:rPr>
              <a:t>esce dallo stato di inconsapevole innocenza proprio delle altre forme di vita, abbandona il ruolo passivo di organismo schiavo delle forze naturali che guidano la evoluzione; </a:t>
            </a:r>
          </a:p>
          <a:p>
            <a:pPr marL="342900" indent="-342900">
              <a:buFontTx/>
              <a:buChar char="-"/>
            </a:pPr>
            <a:r>
              <a:rPr lang="it-IT" sz="2400" b="1" dirty="0" smtClean="0">
                <a:latin typeface="Comic Sans MS" panose="030F0702030302020204" pitchFamily="66" charset="0"/>
              </a:rPr>
              <a:t>ne diventa soggetto attivo, capace di dare un senso alla propria esistenza, di definirne gli scopi, di decidere in libertà e autonomia, sulla base del proprio giudizio, le azioni che è bene compiere e quelle che è bene evitare, avendo infine il potere di dare ad esse compimento.</a:t>
            </a:r>
            <a:r>
              <a:rPr lang="it-IT" dirty="0" smtClean="0"/>
              <a:t> </a:t>
            </a:r>
            <a:endParaRPr lang="it-IT" dirty="0"/>
          </a:p>
        </p:txBody>
      </p:sp>
      <p:sp>
        <p:nvSpPr>
          <p:cNvPr id="2" name="Rettangolo arrotondato 1"/>
          <p:cNvSpPr/>
          <p:nvPr/>
        </p:nvSpPr>
        <p:spPr>
          <a:xfrm>
            <a:off x="1087686" y="791342"/>
            <a:ext cx="6811622" cy="792088"/>
          </a:xfrm>
          <a:prstGeom prst="round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Rettangolo arrotondato 2"/>
          <p:cNvSpPr/>
          <p:nvPr/>
        </p:nvSpPr>
        <p:spPr>
          <a:xfrm>
            <a:off x="1001109" y="693781"/>
            <a:ext cx="6984775" cy="936104"/>
          </a:xfrm>
          <a:prstGeom prst="round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4"/>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2929708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59256" y="1428722"/>
            <a:ext cx="9111952" cy="1200329"/>
          </a:xfrm>
          <a:prstGeom prst="rect">
            <a:avLst/>
          </a:prstGeom>
          <a:noFill/>
        </p:spPr>
        <p:txBody>
          <a:bodyPr wrap="square" rtlCol="0">
            <a:spAutoFit/>
          </a:bodyPr>
          <a:lstStyle/>
          <a:p>
            <a:r>
              <a:rPr lang="it-IT" sz="2400" b="1" i="1" dirty="0" smtClean="0">
                <a:solidFill>
                  <a:schemeClr val="accent5">
                    <a:lumMod val="50000"/>
                  </a:schemeClr>
                </a:solidFill>
                <a:latin typeface="Comic Sans MS" panose="030F0702030302020204" pitchFamily="66" charset="0"/>
              </a:rPr>
              <a:t>I valori non gli appartenevano, gli erano imposti e lo ponevano e lo possedevano: ora è consapevole di essere lui a possederli, sa che finalmente li può padroneggiare </a:t>
            </a:r>
            <a:r>
              <a:rPr lang="it-IT" dirty="0" smtClean="0">
                <a:latin typeface="Comic Sans MS" panose="030F0702030302020204" pitchFamily="66" charset="0"/>
              </a:rPr>
              <a:t>[</a:t>
            </a:r>
            <a:r>
              <a:rPr lang="it-IT" dirty="0" err="1" smtClean="0">
                <a:latin typeface="Comic Sans MS" panose="030F0702030302020204" pitchFamily="66" charset="0"/>
              </a:rPr>
              <a:t>Monod</a:t>
            </a:r>
            <a:r>
              <a:rPr lang="it-IT" dirty="0" smtClean="0">
                <a:latin typeface="Comic Sans MS" panose="030F0702030302020204" pitchFamily="66" charset="0"/>
              </a:rPr>
              <a:t>]</a:t>
            </a:r>
            <a:r>
              <a:rPr lang="it-IT" sz="2400" b="1" dirty="0" smtClean="0">
                <a:latin typeface="Comic Sans MS" panose="030F0702030302020204" pitchFamily="66" charset="0"/>
              </a:rPr>
              <a:t> </a:t>
            </a:r>
          </a:p>
        </p:txBody>
      </p:sp>
      <p:sp>
        <p:nvSpPr>
          <p:cNvPr id="4" name="CasellaDiTesto 3"/>
          <p:cNvSpPr txBox="1"/>
          <p:nvPr/>
        </p:nvSpPr>
        <p:spPr>
          <a:xfrm>
            <a:off x="26769" y="140695"/>
            <a:ext cx="9117231" cy="1261884"/>
          </a:xfrm>
          <a:prstGeom prst="rect">
            <a:avLst/>
          </a:prstGeom>
          <a:noFill/>
        </p:spPr>
        <p:txBody>
          <a:bodyPr wrap="square" rtlCol="0">
            <a:spAutoFit/>
          </a:bodyPr>
          <a:lstStyle/>
          <a:p>
            <a:r>
              <a:rPr lang="it-IT" sz="2400" b="1" i="1" dirty="0" smtClean="0">
                <a:solidFill>
                  <a:srgbClr val="000099"/>
                </a:solidFill>
                <a:latin typeface="Comic Sans MS" panose="030F0702030302020204" pitchFamily="66" charset="0"/>
              </a:rPr>
              <a:t>Con la prima scintilla di pensiero apparsa sulla Terra, la Vita ha dato alla luce un potere capace di criticarla, di giudicarla                                             </a:t>
            </a:r>
            <a:r>
              <a:rPr lang="it-IT" dirty="0" smtClean="0">
                <a:latin typeface="Comic Sans MS" panose="030F0702030302020204" pitchFamily="66" charset="0"/>
              </a:rPr>
              <a:t>[</a:t>
            </a:r>
            <a:r>
              <a:rPr lang="it-IT" dirty="0" err="1" smtClean="0">
                <a:latin typeface="Comic Sans MS" panose="030F0702030302020204" pitchFamily="66" charset="0"/>
              </a:rPr>
              <a:t>TdC</a:t>
            </a:r>
            <a:r>
              <a:rPr lang="it-IT" dirty="0">
                <a:latin typeface="Comic Sans MS" panose="030F0702030302020204" pitchFamily="66" charset="0"/>
              </a:rPr>
              <a:t>]</a:t>
            </a:r>
            <a:r>
              <a:rPr lang="it-IT" sz="400" b="1" dirty="0" smtClean="0">
                <a:latin typeface="Comic Sans MS" panose="030F0702030302020204" pitchFamily="66" charset="0"/>
              </a:rPr>
              <a:t> </a:t>
            </a:r>
            <a:endParaRPr lang="it-IT" sz="800" b="1" dirty="0" smtClean="0">
              <a:latin typeface="Comic Sans MS" panose="030F0702030302020204" pitchFamily="66" charset="0"/>
            </a:endParaRPr>
          </a:p>
          <a:p>
            <a:endParaRPr lang="it-IT" sz="400" b="1" dirty="0" smtClean="0">
              <a:latin typeface="Comic Sans MS" panose="030F0702030302020204" pitchFamily="66" charset="0"/>
            </a:endParaRPr>
          </a:p>
        </p:txBody>
      </p:sp>
      <p:sp>
        <p:nvSpPr>
          <p:cNvPr id="5" name="Rettangolo 4"/>
          <p:cNvSpPr/>
          <p:nvPr/>
        </p:nvSpPr>
        <p:spPr>
          <a:xfrm>
            <a:off x="34179" y="2655194"/>
            <a:ext cx="9057611" cy="3693319"/>
          </a:xfrm>
          <a:prstGeom prst="rect">
            <a:avLst/>
          </a:prstGeom>
        </p:spPr>
        <p:txBody>
          <a:bodyPr wrap="square">
            <a:spAutoFit/>
          </a:bodyPr>
          <a:lstStyle/>
          <a:p>
            <a:pPr algn="just"/>
            <a:r>
              <a:rPr lang="it-IT" sz="2400" b="1" i="1" dirty="0" smtClean="0">
                <a:solidFill>
                  <a:srgbClr val="000099"/>
                </a:solidFill>
                <a:latin typeface="Comic Sans MS" panose="030F0702030302020204" pitchFamily="66" charset="0"/>
              </a:rPr>
              <a:t>Homo sapiens, </a:t>
            </a:r>
            <a:r>
              <a:rPr lang="it-IT" sz="2400" b="1" dirty="0" smtClean="0">
                <a:solidFill>
                  <a:srgbClr val="000099"/>
                </a:solidFill>
                <a:latin typeface="Comic Sans MS" panose="030F0702030302020204" pitchFamily="66" charset="0"/>
              </a:rPr>
              <a:t>unico fra tutti i viventi, possiede la facoltà di poter </a:t>
            </a:r>
            <a:r>
              <a:rPr lang="it-IT" sz="2400" b="1" dirty="0" smtClean="0">
                <a:solidFill>
                  <a:srgbClr val="FF0000"/>
                </a:solidFill>
                <a:latin typeface="Comic Sans MS" panose="030F0702030302020204" pitchFamily="66" charset="0"/>
              </a:rPr>
              <a:t>AGIRE </a:t>
            </a:r>
            <a:r>
              <a:rPr lang="it-IT" sz="2400" b="1" dirty="0">
                <a:solidFill>
                  <a:srgbClr val="FF0000"/>
                </a:solidFill>
                <a:latin typeface="Comic Sans MS" panose="030F0702030302020204" pitchFamily="66" charset="0"/>
              </a:rPr>
              <a:t>CONSAPEVOLMENTE E </a:t>
            </a:r>
            <a:r>
              <a:rPr lang="it-IT" sz="2400" b="1" dirty="0" smtClean="0">
                <a:solidFill>
                  <a:srgbClr val="FF0000"/>
                </a:solidFill>
                <a:latin typeface="Comic Sans MS" panose="030F0702030302020204" pitchFamily="66" charset="0"/>
              </a:rPr>
              <a:t>LIBERAMENTE, PERSEGUENDO </a:t>
            </a:r>
            <a:r>
              <a:rPr lang="it-IT" sz="2400" b="1" dirty="0">
                <a:solidFill>
                  <a:srgbClr val="FF0000"/>
                </a:solidFill>
                <a:latin typeface="Comic Sans MS" panose="030F0702030302020204" pitchFamily="66" charset="0"/>
              </a:rPr>
              <a:t>FINI LIBERAMENTE </a:t>
            </a:r>
            <a:r>
              <a:rPr lang="it-IT" sz="2400" b="1" dirty="0" smtClean="0">
                <a:solidFill>
                  <a:srgbClr val="FF0000"/>
                </a:solidFill>
                <a:latin typeface="Comic Sans MS" panose="030F0702030302020204" pitchFamily="66" charset="0"/>
              </a:rPr>
              <a:t>SCELTI ANCHE </a:t>
            </a:r>
            <a:r>
              <a:rPr lang="it-IT" sz="2400" b="1" dirty="0">
                <a:solidFill>
                  <a:srgbClr val="FF0000"/>
                </a:solidFill>
                <a:latin typeface="Comic Sans MS" panose="030F0702030302020204" pitchFamily="66" charset="0"/>
              </a:rPr>
              <a:t>SE </a:t>
            </a:r>
            <a:r>
              <a:rPr lang="it-IT" sz="2400" b="1" dirty="0" smtClean="0">
                <a:solidFill>
                  <a:srgbClr val="FF0000"/>
                </a:solidFill>
                <a:latin typeface="Comic Sans MS" panose="030F0702030302020204" pitchFamily="66" charset="0"/>
              </a:rPr>
              <a:t>IN </a:t>
            </a:r>
            <a:r>
              <a:rPr lang="it-IT" sz="2400" b="1" dirty="0">
                <a:solidFill>
                  <a:srgbClr val="FF0000"/>
                </a:solidFill>
                <a:latin typeface="Comic Sans MS" panose="030F0702030302020204" pitchFamily="66" charset="0"/>
              </a:rPr>
              <a:t>CONTRASTO CON LA </a:t>
            </a:r>
            <a:r>
              <a:rPr lang="it-IT" sz="2400" b="1" dirty="0" smtClean="0">
                <a:solidFill>
                  <a:srgbClr val="FF0000"/>
                </a:solidFill>
                <a:latin typeface="Comic Sans MS" panose="030F0702030302020204" pitchFamily="66" charset="0"/>
              </a:rPr>
              <a:t>SELEZIONE</a:t>
            </a:r>
            <a:r>
              <a:rPr lang="it-IT" sz="2400" b="1" dirty="0" smtClean="0">
                <a:solidFill>
                  <a:srgbClr val="000099"/>
                </a:solidFill>
                <a:latin typeface="Comic Sans MS" panose="030F0702030302020204" pitchFamily="66" charset="0"/>
              </a:rPr>
              <a:t>.</a:t>
            </a:r>
          </a:p>
          <a:p>
            <a:pPr algn="just"/>
            <a:endParaRPr lang="it-IT" b="1" dirty="0">
              <a:solidFill>
                <a:srgbClr val="000099"/>
              </a:solidFill>
              <a:latin typeface="Comic Sans MS" panose="030F0702030302020204" pitchFamily="66" charset="0"/>
            </a:endParaRPr>
          </a:p>
          <a:p>
            <a:pPr algn="just"/>
            <a:r>
              <a:rPr lang="it-IT" sz="2400" b="1" dirty="0" smtClean="0">
                <a:solidFill>
                  <a:srgbClr val="000099"/>
                </a:solidFill>
                <a:latin typeface="Comic Sans MS" panose="030F0702030302020204" pitchFamily="66" charset="0"/>
              </a:rPr>
              <a:t>In grado di esprimere </a:t>
            </a:r>
            <a:r>
              <a:rPr lang="it-IT" sz="2400" b="1" dirty="0" smtClean="0">
                <a:solidFill>
                  <a:srgbClr val="FF0000"/>
                </a:solidFill>
                <a:latin typeface="Comic Sans MS" panose="030F0702030302020204" pitchFamily="66" charset="0"/>
              </a:rPr>
              <a:t>VALUTAZIONI MORALI</a:t>
            </a:r>
            <a:r>
              <a:rPr lang="it-IT" sz="2400" b="1" dirty="0" smtClean="0">
                <a:solidFill>
                  <a:srgbClr val="000099"/>
                </a:solidFill>
                <a:latin typeface="Comic Sans MS" panose="030F0702030302020204" pitchFamily="66" charset="0"/>
              </a:rPr>
              <a:t> sul proprio  operato, diventa capace di compiere azioni che non gli recano vantaggi sull’immediato: soprattutto, in nome della acquisita </a:t>
            </a:r>
            <a:r>
              <a:rPr lang="it-IT" sz="2400" b="1" dirty="0" smtClean="0">
                <a:solidFill>
                  <a:srgbClr val="FF0000"/>
                </a:solidFill>
                <a:latin typeface="Comic Sans MS" panose="030F0702030302020204" pitchFamily="66" charset="0"/>
              </a:rPr>
              <a:t>SENSIBILITÀ ETICA</a:t>
            </a:r>
            <a:r>
              <a:rPr lang="it-IT" sz="2400" b="1" dirty="0" smtClean="0">
                <a:solidFill>
                  <a:srgbClr val="000099"/>
                </a:solidFill>
                <a:latin typeface="Comic Sans MS" panose="030F0702030302020204" pitchFamily="66" charset="0"/>
              </a:rPr>
              <a:t>, è capace di PROGETTARE e ATTUARE </a:t>
            </a:r>
            <a:r>
              <a:rPr lang="it-IT" sz="2400" b="1" dirty="0" smtClean="0">
                <a:solidFill>
                  <a:srgbClr val="FF0000"/>
                </a:solidFill>
                <a:latin typeface="Comic Sans MS" panose="030F0702030302020204" pitchFamily="66" charset="0"/>
              </a:rPr>
              <a:t>COMPORTAMENTE DI VERO ALTRUISMO</a:t>
            </a:r>
            <a:endParaRPr lang="it-IT" sz="2400" b="1" dirty="0">
              <a:solidFill>
                <a:srgbClr val="FF0000"/>
              </a:solidFill>
              <a:latin typeface="Comic Sans MS" panose="030F0702030302020204" pitchFamily="66" charset="0"/>
            </a:endParaRPr>
          </a:p>
        </p:txBody>
      </p:sp>
      <p:sp>
        <p:nvSpPr>
          <p:cNvPr id="6" name="Rettangolo 5"/>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10336345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e 4"/>
          <p:cNvSpPr/>
          <p:nvPr/>
        </p:nvSpPr>
        <p:spPr>
          <a:xfrm>
            <a:off x="1907704" y="2924944"/>
            <a:ext cx="5184576" cy="936104"/>
          </a:xfrm>
          <a:prstGeom prst="ellipse">
            <a:avLst/>
          </a:prstGeom>
          <a:solidFill>
            <a:srgbClr val="FFFF00"/>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CasellaDiTesto 3"/>
          <p:cNvSpPr txBox="1"/>
          <p:nvPr/>
        </p:nvSpPr>
        <p:spPr>
          <a:xfrm>
            <a:off x="-8727" y="332656"/>
            <a:ext cx="9144000" cy="6093976"/>
          </a:xfrm>
          <a:prstGeom prst="rect">
            <a:avLst/>
          </a:prstGeom>
          <a:noFill/>
        </p:spPr>
        <p:txBody>
          <a:bodyPr wrap="square" rtlCol="0">
            <a:spAutoFit/>
          </a:bodyPr>
          <a:lstStyle/>
          <a:p>
            <a:pPr algn="just"/>
            <a:r>
              <a:rPr lang="it-IT" sz="2400" b="1" dirty="0" smtClean="0">
                <a:latin typeface="Comic Sans MS" panose="030F0702030302020204" pitchFamily="66" charset="0"/>
              </a:rPr>
              <a:t>Con </a:t>
            </a:r>
            <a:r>
              <a:rPr lang="it-IT" sz="2400" b="1" dirty="0">
                <a:latin typeface="Comic Sans MS" panose="030F0702030302020204" pitchFamily="66" charset="0"/>
              </a:rPr>
              <a:t>la capacità di </a:t>
            </a:r>
            <a:r>
              <a:rPr lang="it-IT" sz="2400" b="1" dirty="0">
                <a:solidFill>
                  <a:srgbClr val="FF0000"/>
                </a:solidFill>
                <a:latin typeface="Comic Sans MS" panose="030F0702030302020204" pitchFamily="66" charset="0"/>
              </a:rPr>
              <a:t>PENSIERO </a:t>
            </a:r>
            <a:r>
              <a:rPr lang="it-IT" sz="2400" b="1" dirty="0" smtClean="0">
                <a:solidFill>
                  <a:srgbClr val="FF0000"/>
                </a:solidFill>
                <a:latin typeface="Comic Sans MS" panose="030F0702030302020204" pitchFamily="66" charset="0"/>
              </a:rPr>
              <a:t>CONSAPEVOLE</a:t>
            </a:r>
            <a:r>
              <a:rPr lang="it-IT" sz="2400" b="1" dirty="0" smtClean="0">
                <a:latin typeface="Comic Sans MS" panose="030F0702030302020204" pitchFamily="66" charset="0"/>
              </a:rPr>
              <a:t> </a:t>
            </a:r>
            <a:r>
              <a:rPr lang="it-IT" sz="2400" b="1" i="1" dirty="0">
                <a:latin typeface="Comic Sans MS" panose="030F0702030302020204" pitchFamily="66" charset="0"/>
              </a:rPr>
              <a:t>Homo sapiens</a:t>
            </a:r>
            <a:r>
              <a:rPr lang="it-IT" sz="2400" b="1" dirty="0">
                <a:latin typeface="Comic Sans MS" panose="030F0702030302020204" pitchFamily="66" charset="0"/>
              </a:rPr>
              <a:t> diventa </a:t>
            </a:r>
            <a:r>
              <a:rPr lang="it-IT" sz="2400" b="1" dirty="0">
                <a:solidFill>
                  <a:srgbClr val="000099"/>
                </a:solidFill>
                <a:latin typeface="Comic Sans MS" panose="030F0702030302020204" pitchFamily="66" charset="0"/>
              </a:rPr>
              <a:t>capace </a:t>
            </a:r>
            <a:r>
              <a:rPr lang="it-IT" sz="2400" b="1" dirty="0" smtClean="0">
                <a:solidFill>
                  <a:srgbClr val="000099"/>
                </a:solidFill>
                <a:latin typeface="Comic Sans MS" panose="030F0702030302020204" pitchFamily="66" charset="0"/>
              </a:rPr>
              <a:t>di </a:t>
            </a:r>
            <a:r>
              <a:rPr lang="it-IT" sz="2400" b="1" dirty="0">
                <a:solidFill>
                  <a:srgbClr val="000099"/>
                </a:solidFill>
                <a:latin typeface="Comic Sans MS" panose="030F0702030302020204" pitchFamily="66" charset="0"/>
              </a:rPr>
              <a:t>pensarsi indipendentemente dal cervello </a:t>
            </a:r>
            <a:r>
              <a:rPr lang="it-IT" sz="2400" b="1" dirty="0">
                <a:latin typeface="Comic Sans MS" panose="030F0702030302020204" pitchFamily="66" charset="0"/>
              </a:rPr>
              <a:t>col quale pensa; </a:t>
            </a:r>
          </a:p>
          <a:p>
            <a:pPr algn="just"/>
            <a:r>
              <a:rPr lang="it-IT" sz="2400" b="1" dirty="0">
                <a:latin typeface="Comic Sans MS" panose="030F0702030302020204" pitchFamily="66" charset="0"/>
              </a:rPr>
              <a:t>un essere </a:t>
            </a:r>
            <a:r>
              <a:rPr lang="it-IT" sz="2400" b="1" dirty="0" smtClean="0">
                <a:latin typeface="Comic Sans MS" panose="030F0702030302020204" pitchFamily="66" charset="0"/>
              </a:rPr>
              <a:t>vivente che, </a:t>
            </a:r>
            <a:r>
              <a:rPr lang="it-IT" sz="2400" b="1" dirty="0">
                <a:latin typeface="Comic Sans MS" panose="030F0702030302020204" pitchFamily="66" charset="0"/>
              </a:rPr>
              <a:t>forse per la prima volta </a:t>
            </a:r>
            <a:r>
              <a:rPr lang="it-IT" sz="2400" b="1" dirty="0" smtClean="0">
                <a:latin typeface="Comic Sans MS" panose="030F0702030302020204" pitchFamily="66" charset="0"/>
              </a:rPr>
              <a:t>nell’Universo sa proiettare </a:t>
            </a:r>
            <a:r>
              <a:rPr lang="it-IT" sz="2400" b="1" dirty="0">
                <a:latin typeface="Comic Sans MS" panose="030F0702030302020204" pitchFamily="66" charset="0"/>
              </a:rPr>
              <a:t>se stesso </a:t>
            </a:r>
            <a:r>
              <a:rPr lang="it-IT" sz="2400" b="1" dirty="0" smtClean="0">
                <a:latin typeface="Comic Sans MS" panose="030F0702030302020204" pitchFamily="66" charset="0"/>
              </a:rPr>
              <a:t>i limiti spazio-temporali propri della realtà materiale, </a:t>
            </a:r>
            <a:r>
              <a:rPr lang="it-IT" sz="2400" b="1" dirty="0">
                <a:latin typeface="Comic Sans MS" panose="030F0702030302020204" pitchFamily="66" charset="0"/>
              </a:rPr>
              <a:t>s’è destato con lo stupendo e terribile dono </a:t>
            </a:r>
            <a:r>
              <a:rPr lang="it-IT" sz="2400" b="1" dirty="0" smtClean="0">
                <a:latin typeface="Comic Sans MS" panose="030F0702030302020204" pitchFamily="66" charset="0"/>
              </a:rPr>
              <a:t>di</a:t>
            </a:r>
          </a:p>
          <a:p>
            <a:pPr algn="just"/>
            <a:endParaRPr lang="it-IT" sz="2000" b="1" dirty="0">
              <a:latin typeface="Comic Sans MS" panose="030F0702030302020204" pitchFamily="66" charset="0"/>
            </a:endParaRPr>
          </a:p>
          <a:p>
            <a:pPr algn="ctr"/>
            <a:r>
              <a:rPr lang="it-IT" sz="2400" b="1" dirty="0">
                <a:latin typeface="Comic Sans MS" panose="030F0702030302020204" pitchFamily="66" charset="0"/>
              </a:rPr>
              <a:t> «</a:t>
            </a:r>
            <a:r>
              <a:rPr lang="it-IT" sz="2400" b="1" dirty="0">
                <a:solidFill>
                  <a:srgbClr val="FF0000"/>
                </a:solidFill>
                <a:latin typeface="Comic Sans MS" panose="030F0702030302020204" pitchFamily="66" charset="0"/>
              </a:rPr>
              <a:t>VEDERE OLTRE</a:t>
            </a:r>
            <a:r>
              <a:rPr lang="it-IT" sz="2400" b="1" dirty="0">
                <a:latin typeface="Comic Sans MS" panose="030F0702030302020204" pitchFamily="66" charset="0"/>
              </a:rPr>
              <a:t>».</a:t>
            </a:r>
          </a:p>
          <a:p>
            <a:endParaRPr lang="it-IT" sz="2400" dirty="0" smtClean="0">
              <a:latin typeface="Comic Sans MS" panose="030F0702030302020204" pitchFamily="66" charset="0"/>
            </a:endParaRPr>
          </a:p>
          <a:p>
            <a:r>
              <a:rPr lang="it-IT" sz="2400" b="1" dirty="0" smtClean="0">
                <a:latin typeface="Comic Sans MS" panose="030F0702030302020204" pitchFamily="66" charset="0"/>
              </a:rPr>
              <a:t>Allo stesso tempo </a:t>
            </a:r>
            <a:r>
              <a:rPr lang="it-IT" sz="2400" b="1" i="1" dirty="0" smtClean="0">
                <a:latin typeface="Comic Sans MS" panose="030F0702030302020204" pitchFamily="66" charset="0"/>
              </a:rPr>
              <a:t>Homo sapiens </a:t>
            </a:r>
            <a:r>
              <a:rPr lang="it-IT" sz="2400" b="1" dirty="0" smtClean="0">
                <a:latin typeface="Comic Sans MS" panose="030F0702030302020204" pitchFamily="66" charset="0"/>
              </a:rPr>
              <a:t>è radicalmente turbato dal fatto di non essere certo e di non sapere se potrà mai essere certo, che vi sia un esito – </a:t>
            </a:r>
            <a:r>
              <a:rPr lang="it-IT" sz="2400" b="1" i="1" dirty="0" smtClean="0">
                <a:latin typeface="Comic Sans MS" panose="030F0702030302020204" pitchFamily="66" charset="0"/>
              </a:rPr>
              <a:t>l’esito favorevole </a:t>
            </a:r>
            <a:r>
              <a:rPr lang="it-IT" sz="2400" b="1" dirty="0" smtClean="0">
                <a:latin typeface="Comic Sans MS" panose="030F0702030302020204" pitchFamily="66" charset="0"/>
              </a:rPr>
              <a:t>– per questa Evoluzione</a:t>
            </a:r>
            <a:r>
              <a:rPr lang="it-IT" sz="2400" dirty="0" smtClean="0">
                <a:latin typeface="Comic Sans MS" panose="030F0702030302020204" pitchFamily="66" charset="0"/>
              </a:rPr>
              <a:t>.                              </a:t>
            </a:r>
            <a:r>
              <a:rPr lang="it-IT" dirty="0" smtClean="0"/>
              <a:t>                                          [</a:t>
            </a:r>
            <a:r>
              <a:rPr lang="it-IT" dirty="0" err="1" smtClean="0"/>
              <a:t>TdC</a:t>
            </a:r>
            <a:r>
              <a:rPr lang="it-IT" dirty="0" smtClean="0"/>
              <a:t>]</a:t>
            </a:r>
          </a:p>
          <a:p>
            <a:endParaRPr lang="it-IT" dirty="0" smtClean="0"/>
          </a:p>
          <a:p>
            <a:endParaRPr lang="it-IT" dirty="0"/>
          </a:p>
          <a:p>
            <a:endParaRPr lang="it-IT" dirty="0"/>
          </a:p>
        </p:txBody>
      </p:sp>
      <p:sp>
        <p:nvSpPr>
          <p:cNvPr id="2" name="Ovale 1"/>
          <p:cNvSpPr/>
          <p:nvPr/>
        </p:nvSpPr>
        <p:spPr>
          <a:xfrm>
            <a:off x="1835696" y="2852936"/>
            <a:ext cx="5328592" cy="1080120"/>
          </a:xfrm>
          <a:prstGeom prst="ellipse">
            <a:avLst/>
          </a:pr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1094750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139957" y="2924944"/>
            <a:ext cx="9004043" cy="2554545"/>
          </a:xfrm>
          <a:prstGeom prst="rect">
            <a:avLst/>
          </a:prstGeom>
          <a:noFill/>
        </p:spPr>
        <p:txBody>
          <a:bodyPr wrap="square" rtlCol="0">
            <a:spAutoFit/>
          </a:bodyPr>
          <a:lstStyle/>
          <a:p>
            <a:r>
              <a:rPr lang="it-IT" sz="2400" b="1" dirty="0" smtClean="0">
                <a:solidFill>
                  <a:srgbClr val="FF0000"/>
                </a:solidFill>
                <a:latin typeface="Comic Sans MS" panose="030F0702030302020204" pitchFamily="66" charset="0"/>
              </a:rPr>
              <a:t>MESSAGGIO RIVOLTO</a:t>
            </a:r>
          </a:p>
          <a:p>
            <a:r>
              <a:rPr lang="it-IT" sz="2400" b="1" dirty="0">
                <a:solidFill>
                  <a:srgbClr val="FF0000"/>
                </a:solidFill>
                <a:latin typeface="Comic Sans MS" panose="030F0702030302020204" pitchFamily="66" charset="0"/>
              </a:rPr>
              <a:t> </a:t>
            </a:r>
            <a:r>
              <a:rPr lang="it-IT" sz="2400" b="1" dirty="0" smtClean="0">
                <a:solidFill>
                  <a:srgbClr val="FF0000"/>
                </a:solidFill>
                <a:latin typeface="Comic Sans MS" panose="030F0702030302020204" pitchFamily="66" charset="0"/>
              </a:rPr>
              <a:t>     NON SOLO AI CRISTIANI</a:t>
            </a:r>
          </a:p>
          <a:p>
            <a:r>
              <a:rPr lang="it-IT" sz="2400" b="1" dirty="0">
                <a:solidFill>
                  <a:srgbClr val="FF0000"/>
                </a:solidFill>
                <a:latin typeface="Comic Sans MS" panose="030F0702030302020204" pitchFamily="66" charset="0"/>
              </a:rPr>
              <a:t> </a:t>
            </a:r>
            <a:r>
              <a:rPr lang="it-IT" sz="2400" b="1" dirty="0" smtClean="0">
                <a:solidFill>
                  <a:srgbClr val="FF0000"/>
                </a:solidFill>
                <a:latin typeface="Comic Sans MS" panose="030F0702030302020204" pitchFamily="66" charset="0"/>
              </a:rPr>
              <a:t>     NON SOLO AGLI UOMINI DI BUONA VOLONTA’</a:t>
            </a:r>
          </a:p>
          <a:p>
            <a:endParaRPr lang="it-IT" sz="2400" b="1" dirty="0" smtClean="0">
              <a:solidFill>
                <a:srgbClr val="FF0000"/>
              </a:solidFill>
              <a:latin typeface="Comic Sans MS" panose="030F0702030302020204" pitchFamily="66" charset="0"/>
            </a:endParaRPr>
          </a:p>
          <a:p>
            <a:r>
              <a:rPr lang="it-IT" sz="2400" b="1" dirty="0">
                <a:solidFill>
                  <a:srgbClr val="FF0000"/>
                </a:solidFill>
                <a:latin typeface="Comic Sans MS" panose="030F0702030302020204" pitchFamily="66" charset="0"/>
              </a:rPr>
              <a:t>  </a:t>
            </a:r>
            <a:r>
              <a:rPr lang="it-IT" sz="3200" b="1" i="1" dirty="0" smtClean="0">
                <a:solidFill>
                  <a:srgbClr val="FF0000"/>
                </a:solidFill>
                <a:latin typeface="Comic Sans MS" panose="030F0702030302020204" pitchFamily="66" charset="0"/>
              </a:rPr>
              <a:t>A TUTTI GLI ABITANTI DEL PIANETA</a:t>
            </a:r>
          </a:p>
          <a:p>
            <a:pPr algn="r"/>
            <a:r>
              <a:rPr lang="it-IT" sz="3200" b="1" i="1" dirty="0" smtClean="0">
                <a:solidFill>
                  <a:srgbClr val="FF0000"/>
                </a:solidFill>
              </a:rPr>
              <a:t> </a:t>
            </a:r>
            <a:r>
              <a:rPr lang="it-IT" b="1" dirty="0" smtClean="0"/>
              <a:t>[13] </a:t>
            </a:r>
            <a:endParaRPr lang="it-IT" b="1" dirty="0"/>
          </a:p>
        </p:txBody>
      </p:sp>
      <p:sp>
        <p:nvSpPr>
          <p:cNvPr id="11" name="CasellaDiTesto 10"/>
          <p:cNvSpPr txBox="1"/>
          <p:nvPr/>
        </p:nvSpPr>
        <p:spPr>
          <a:xfrm>
            <a:off x="428825" y="1484784"/>
            <a:ext cx="8752522" cy="1200329"/>
          </a:xfrm>
          <a:prstGeom prst="rect">
            <a:avLst/>
          </a:prstGeom>
          <a:noFill/>
        </p:spPr>
        <p:txBody>
          <a:bodyPr wrap="square" rtlCol="0">
            <a:spAutoFit/>
          </a:bodyPr>
          <a:lstStyle/>
          <a:p>
            <a:r>
              <a:rPr lang="it-IT" sz="2400" b="1" i="1" dirty="0">
                <a:solidFill>
                  <a:srgbClr val="FF0000"/>
                </a:solidFill>
                <a:latin typeface="Comic Sans MS" panose="030F0702030302020204" pitchFamily="66" charset="0"/>
              </a:rPr>
              <a:t>Tutti possiamo </a:t>
            </a:r>
            <a:r>
              <a:rPr lang="it-IT" sz="2400" b="1" dirty="0">
                <a:latin typeface="Comic Sans MS" panose="030F0702030302020204" pitchFamily="66" charset="0"/>
              </a:rPr>
              <a:t>(DOBBIAMO) </a:t>
            </a:r>
            <a:r>
              <a:rPr lang="it-IT" sz="2400" b="1" i="1" dirty="0">
                <a:solidFill>
                  <a:srgbClr val="FF0000"/>
                </a:solidFill>
                <a:latin typeface="Comic Sans MS" panose="030F0702030302020204" pitchFamily="66" charset="0"/>
              </a:rPr>
              <a:t>collaborare … per la cura della casa comune, ognuno con la propria cultura ed esperienza, le </a:t>
            </a:r>
            <a:r>
              <a:rPr lang="it-IT" sz="2400" b="1" i="1" dirty="0" smtClean="0">
                <a:solidFill>
                  <a:srgbClr val="FF0000"/>
                </a:solidFill>
                <a:latin typeface="Comic Sans MS" panose="030F0702030302020204" pitchFamily="66" charset="0"/>
              </a:rPr>
              <a:t>proprie </a:t>
            </a:r>
            <a:r>
              <a:rPr lang="it-IT" sz="2400" b="1" i="1" dirty="0">
                <a:solidFill>
                  <a:srgbClr val="FF0000"/>
                </a:solidFill>
                <a:latin typeface="Comic Sans MS" panose="030F0702030302020204" pitchFamily="66" charset="0"/>
              </a:rPr>
              <a:t>iniziative e capacità</a:t>
            </a:r>
            <a:r>
              <a:rPr lang="it-IT" sz="2400" dirty="0">
                <a:solidFill>
                  <a:srgbClr val="FF0000"/>
                </a:solidFill>
                <a:latin typeface="Comic Sans MS" panose="030F0702030302020204" pitchFamily="66" charset="0"/>
              </a:rPr>
              <a:t>  </a:t>
            </a:r>
            <a:r>
              <a:rPr lang="it-IT" sz="2400" dirty="0" smtClean="0">
                <a:solidFill>
                  <a:srgbClr val="FF0000"/>
                </a:solidFill>
                <a:latin typeface="Comic Sans MS" panose="030F0702030302020204" pitchFamily="66" charset="0"/>
              </a:rPr>
              <a:t>… </a:t>
            </a:r>
            <a:r>
              <a:rPr lang="it-IT" dirty="0" smtClean="0">
                <a:latin typeface="Comic Sans MS" panose="030F0702030302020204" pitchFamily="66" charset="0"/>
              </a:rPr>
              <a:t>[14]</a:t>
            </a:r>
            <a:endParaRPr lang="it-IT" b="1" dirty="0">
              <a:latin typeface="Comic Sans MS" panose="030F0702030302020204" pitchFamily="66" charset="0"/>
            </a:endParaRPr>
          </a:p>
        </p:txBody>
      </p:sp>
      <p:sp>
        <p:nvSpPr>
          <p:cNvPr id="12" name="CasellaDiTesto 11"/>
          <p:cNvSpPr txBox="1"/>
          <p:nvPr/>
        </p:nvSpPr>
        <p:spPr>
          <a:xfrm>
            <a:off x="1166326" y="260648"/>
            <a:ext cx="6938118" cy="830997"/>
          </a:xfrm>
          <a:prstGeom prst="rect">
            <a:avLst/>
          </a:prstGeom>
          <a:solidFill>
            <a:srgbClr val="FFFF00"/>
          </a:solidFill>
        </p:spPr>
        <p:txBody>
          <a:bodyPr wrap="none" rtlCol="0">
            <a:spAutoFit/>
          </a:bodyPr>
          <a:lstStyle/>
          <a:p>
            <a:pPr algn="ctr"/>
            <a:r>
              <a:rPr lang="it-IT" sz="2400" b="1" dirty="0">
                <a:latin typeface="Comic Sans MS" panose="030F0702030302020204" pitchFamily="66" charset="0"/>
              </a:rPr>
              <a:t>UN IMPEGNO MORALE </a:t>
            </a:r>
            <a:r>
              <a:rPr lang="it-IT" sz="2400" b="1" dirty="0" smtClean="0">
                <a:latin typeface="Comic Sans MS" panose="030F0702030302020204" pitchFamily="66" charset="0"/>
              </a:rPr>
              <a:t>INELUDIBILE</a:t>
            </a:r>
          </a:p>
          <a:p>
            <a:pPr algn="ctr"/>
            <a:r>
              <a:rPr lang="it-IT" sz="2400" b="1" dirty="0" smtClean="0">
                <a:latin typeface="Comic Sans MS" panose="030F0702030302020204" pitchFamily="66" charset="0"/>
              </a:rPr>
              <a:t>PER TUTTI GLI ABITANTI DEL PIANETA </a:t>
            </a:r>
            <a:endParaRPr lang="it-IT" sz="2400" b="1" dirty="0">
              <a:latin typeface="Comic Sans MS" panose="030F0702030302020204" pitchFamily="66" charset="0"/>
            </a:endParaRPr>
          </a:p>
        </p:txBody>
      </p:sp>
      <p:sp>
        <p:nvSpPr>
          <p:cNvPr id="5" name="Rettangolo 4"/>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26920876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15397" y="1680407"/>
            <a:ext cx="4753117" cy="3231654"/>
          </a:xfrm>
          <a:prstGeom prst="rect">
            <a:avLst/>
          </a:prstGeom>
          <a:noFill/>
        </p:spPr>
        <p:txBody>
          <a:bodyPr wrap="square" rtlCol="0">
            <a:spAutoFit/>
          </a:bodyPr>
          <a:lstStyle/>
          <a:p>
            <a:r>
              <a:rPr lang="it-IT" sz="2400" dirty="0" smtClean="0">
                <a:latin typeface="Comic Sans MS" panose="030F0702030302020204" pitchFamily="66" charset="0"/>
              </a:rPr>
              <a:t>nell’Uomo si prolungano a un tempo: la tendenza alla lotta per la vita, con le sue competizioni,</a:t>
            </a:r>
            <a:r>
              <a:rPr lang="it-IT" sz="2400" dirty="0">
                <a:latin typeface="Comic Sans MS" panose="030F0702030302020204" pitchFamily="66" charset="0"/>
              </a:rPr>
              <a:t> </a:t>
            </a:r>
            <a:r>
              <a:rPr lang="it-IT" sz="2400" dirty="0" smtClean="0">
                <a:latin typeface="Comic Sans MS" panose="030F0702030302020204" pitchFamily="66" charset="0"/>
              </a:rPr>
              <a:t>il </a:t>
            </a:r>
            <a:r>
              <a:rPr lang="it-IT" sz="2400" dirty="0">
                <a:latin typeface="Comic Sans MS" panose="030F0702030302020204" pitchFamily="66" charset="0"/>
              </a:rPr>
              <a:t>bisogno di nutrirsi, con il desiderio di prendere e di </a:t>
            </a:r>
            <a:r>
              <a:rPr lang="it-IT" sz="2400" dirty="0" smtClean="0">
                <a:latin typeface="Comic Sans MS" panose="030F0702030302020204" pitchFamily="66" charset="0"/>
              </a:rPr>
              <a:t>divorare, l’attrazione sessuale e le </a:t>
            </a:r>
            <a:r>
              <a:rPr lang="it-IT" sz="2400" dirty="0">
                <a:latin typeface="Comic Sans MS" panose="030F0702030302020204" pitchFamily="66" charset="0"/>
              </a:rPr>
              <a:t>leggi della riproduzione</a:t>
            </a:r>
            <a:r>
              <a:rPr lang="it-IT" sz="2400" dirty="0" smtClean="0">
                <a:latin typeface="Comic Sans MS" panose="030F0702030302020204" pitchFamily="66" charset="0"/>
              </a:rPr>
              <a:t>;, …(</a:t>
            </a:r>
            <a:r>
              <a:rPr lang="it-IT" sz="2400" dirty="0" err="1" smtClean="0">
                <a:latin typeface="Comic Sans MS" panose="030F0702030302020204" pitchFamily="66" charset="0"/>
              </a:rPr>
              <a:t>TdC</a:t>
            </a:r>
            <a:r>
              <a:rPr lang="it-IT" sz="2400" dirty="0" smtClean="0">
                <a:latin typeface="Comic Sans MS" panose="030F0702030302020204" pitchFamily="66" charset="0"/>
              </a:rPr>
              <a:t>)</a:t>
            </a:r>
          </a:p>
          <a:p>
            <a:endParaRPr lang="it-IT" sz="1200" dirty="0" smtClean="0">
              <a:latin typeface="Comic Sans MS" panose="030F0702030302020204" pitchFamily="66" charset="0"/>
            </a:endParaRPr>
          </a:p>
        </p:txBody>
      </p:sp>
      <p:sp>
        <p:nvSpPr>
          <p:cNvPr id="15" name="CasellaDiTesto 14"/>
          <p:cNvSpPr txBox="1"/>
          <p:nvPr/>
        </p:nvSpPr>
        <p:spPr>
          <a:xfrm>
            <a:off x="-684584" y="441356"/>
            <a:ext cx="9828584" cy="969496"/>
          </a:xfrm>
          <a:prstGeom prst="rect">
            <a:avLst/>
          </a:prstGeom>
          <a:noFill/>
        </p:spPr>
        <p:txBody>
          <a:bodyPr wrap="square" rtlCol="0">
            <a:spAutoFit/>
          </a:bodyPr>
          <a:lstStyle/>
          <a:p>
            <a:endParaRPr lang="it-IT" sz="900" b="1" dirty="0" smtClean="0">
              <a:latin typeface="Comic Sans MS" panose="030F0702030302020204" pitchFamily="66" charset="0"/>
            </a:endParaRPr>
          </a:p>
          <a:p>
            <a:r>
              <a:rPr lang="it-IT" sz="800" b="1" dirty="0" smtClean="0">
                <a:latin typeface="Comic Sans MS" panose="030F0702030302020204" pitchFamily="66" charset="0"/>
              </a:rPr>
              <a:t> </a:t>
            </a:r>
            <a:r>
              <a:rPr lang="it-IT" sz="2400" b="1" dirty="0" smtClean="0">
                <a:latin typeface="Comic Sans MS" panose="030F0702030302020204" pitchFamily="66" charset="0"/>
              </a:rPr>
              <a:t>      CASO - NECESSITÀ            CONOSCENZA - LIBERTÀ</a:t>
            </a:r>
          </a:p>
          <a:p>
            <a:endParaRPr lang="it-IT" sz="2400" b="1" dirty="0" smtClean="0">
              <a:latin typeface="Comic Sans MS" panose="030F0702030302020204" pitchFamily="66" charset="0"/>
            </a:endParaRPr>
          </a:p>
        </p:txBody>
      </p:sp>
      <p:sp>
        <p:nvSpPr>
          <p:cNvPr id="16" name="Rettangolo 15"/>
          <p:cNvSpPr/>
          <p:nvPr/>
        </p:nvSpPr>
        <p:spPr>
          <a:xfrm>
            <a:off x="101793" y="514469"/>
            <a:ext cx="9042207" cy="538268"/>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asellaDiTesto 17"/>
          <p:cNvSpPr txBox="1"/>
          <p:nvPr/>
        </p:nvSpPr>
        <p:spPr>
          <a:xfrm>
            <a:off x="-225997" y="4890168"/>
            <a:ext cx="9526547" cy="1754326"/>
          </a:xfrm>
          <a:prstGeom prst="rect">
            <a:avLst/>
          </a:prstGeom>
          <a:noFill/>
        </p:spPr>
        <p:txBody>
          <a:bodyPr wrap="square" rtlCol="0">
            <a:spAutoFit/>
          </a:bodyPr>
          <a:lstStyle/>
          <a:p>
            <a:pPr algn="ctr"/>
            <a:r>
              <a:rPr lang="it-IT" sz="2700" b="1" dirty="0" smtClean="0">
                <a:solidFill>
                  <a:srgbClr val="C00000"/>
                </a:solidFill>
                <a:latin typeface="Comic Sans MS" panose="030F0702030302020204" pitchFamily="66" charset="0"/>
              </a:rPr>
              <a:t>L’ESSERE UMANO</a:t>
            </a:r>
          </a:p>
          <a:p>
            <a:pPr algn="ctr"/>
            <a:r>
              <a:rPr lang="it-IT" sz="2700" b="1" dirty="0" smtClean="0">
                <a:solidFill>
                  <a:srgbClr val="C00000"/>
                </a:solidFill>
                <a:latin typeface="Comic Sans MS" panose="030F0702030302020204" pitchFamily="66" charset="0"/>
              </a:rPr>
              <a:t>CONSAPEVOLE DI POSSEDERE LA CAPACITÀ DI CONTRASTARE L’AZIONE DELLA SELEZIONE, </a:t>
            </a:r>
          </a:p>
          <a:p>
            <a:pPr algn="ctr"/>
            <a:r>
              <a:rPr lang="it-IT" sz="2700" b="1" dirty="0" smtClean="0">
                <a:solidFill>
                  <a:srgbClr val="C00000"/>
                </a:solidFill>
                <a:latin typeface="Comic Sans MS" panose="030F0702030302020204" pitchFamily="66" charset="0"/>
              </a:rPr>
              <a:t>ENTRA IN STATO DI PROFONDO CONFLITTO</a:t>
            </a:r>
            <a:endParaRPr lang="it-IT" sz="2400" b="1" dirty="0">
              <a:latin typeface="Comic Sans MS" panose="030F0702030302020204" pitchFamily="66" charset="0"/>
            </a:endParaRPr>
          </a:p>
        </p:txBody>
      </p:sp>
      <p:sp>
        <p:nvSpPr>
          <p:cNvPr id="25" name="Rettangolo 24"/>
          <p:cNvSpPr/>
          <p:nvPr/>
        </p:nvSpPr>
        <p:spPr>
          <a:xfrm>
            <a:off x="4399616" y="1782940"/>
            <a:ext cx="4790553" cy="3046988"/>
          </a:xfrm>
          <a:prstGeom prst="rect">
            <a:avLst/>
          </a:prstGeom>
        </p:spPr>
        <p:txBody>
          <a:bodyPr wrap="square">
            <a:spAutoFit/>
          </a:bodyPr>
          <a:lstStyle/>
          <a:p>
            <a:r>
              <a:rPr lang="it-IT" sz="2400" dirty="0" smtClean="0">
                <a:latin typeface="Comic Sans MS" panose="030F0702030302020204" pitchFamily="66" charset="0"/>
              </a:rPr>
              <a:t> CONOSCENZA,SENSIBILITA’  </a:t>
            </a:r>
          </a:p>
          <a:p>
            <a:r>
              <a:rPr lang="it-IT" sz="2400" dirty="0">
                <a:latin typeface="Comic Sans MS" panose="030F0702030302020204" pitchFamily="66" charset="0"/>
              </a:rPr>
              <a:t> </a:t>
            </a:r>
            <a:r>
              <a:rPr lang="it-IT" sz="2400" dirty="0" smtClean="0">
                <a:latin typeface="Comic Sans MS" panose="030F0702030302020204" pitchFamily="66" charset="0"/>
              </a:rPr>
              <a:t>PENSIERO </a:t>
            </a:r>
            <a:r>
              <a:rPr lang="it-IT" sz="2400" dirty="0">
                <a:latin typeface="Comic Sans MS" panose="030F0702030302020204" pitchFamily="66" charset="0"/>
              </a:rPr>
              <a:t>e  RIFLESSIONE</a:t>
            </a:r>
            <a:r>
              <a:rPr lang="it-IT" sz="2400" b="1" i="1" dirty="0">
                <a:latin typeface="Comic Sans MS" panose="030F0702030302020204" pitchFamily="66" charset="0"/>
              </a:rPr>
              <a:t> </a:t>
            </a:r>
            <a:endParaRPr lang="it-IT" sz="2400" b="1" i="1" dirty="0" smtClean="0">
              <a:latin typeface="Comic Sans MS" panose="030F0702030302020204" pitchFamily="66" charset="0"/>
            </a:endParaRPr>
          </a:p>
          <a:p>
            <a:r>
              <a:rPr lang="it-IT" sz="2400" i="1" dirty="0" smtClean="0">
                <a:latin typeface="Comic Sans MS" panose="030F0702030302020204" pitchFamily="66" charset="0"/>
              </a:rPr>
              <a:t> </a:t>
            </a:r>
            <a:r>
              <a:rPr lang="it-IT" sz="2400" dirty="0" smtClean="0">
                <a:latin typeface="Comic Sans MS" panose="030F0702030302020204" pitchFamily="66" charset="0"/>
              </a:rPr>
              <a:t>trasformano </a:t>
            </a:r>
            <a:r>
              <a:rPr lang="it-IT" sz="2400" i="1" dirty="0" smtClean="0">
                <a:latin typeface="Comic Sans MS" panose="030F0702030302020204" pitchFamily="66" charset="0"/>
              </a:rPr>
              <a:t>Homo sapiens </a:t>
            </a:r>
            <a:r>
              <a:rPr lang="it-IT" sz="2400" dirty="0" smtClean="0">
                <a:latin typeface="Comic Sans MS" panose="030F0702030302020204" pitchFamily="66" charset="0"/>
              </a:rPr>
              <a:t>in </a:t>
            </a:r>
          </a:p>
          <a:p>
            <a:r>
              <a:rPr lang="it-IT" sz="2400" dirty="0">
                <a:latin typeface="Comic Sans MS" panose="030F0702030302020204" pitchFamily="66" charset="0"/>
              </a:rPr>
              <a:t> </a:t>
            </a:r>
            <a:r>
              <a:rPr lang="it-IT" sz="2400" dirty="0" smtClean="0">
                <a:latin typeface="Comic Sans MS" panose="030F0702030302020204" pitchFamily="66" charset="0"/>
              </a:rPr>
              <a:t>un soggetto etico, capace di valutazioni morali sulle azioni e sui comportamenti propri e degli altri, e sulle loro conseguenze a breve e a lungo tempo </a:t>
            </a:r>
            <a:r>
              <a:rPr lang="it-IT" sz="2400" dirty="0" err="1" smtClean="0">
                <a:latin typeface="Comic Sans MS" panose="030F0702030302020204" pitchFamily="66" charset="0"/>
              </a:rPr>
              <a:t>rle</a:t>
            </a:r>
            <a:endParaRPr lang="it-IT" sz="2400" dirty="0">
              <a:latin typeface="Comic Sans MS" panose="030F0702030302020204" pitchFamily="66" charset="0"/>
            </a:endParaRPr>
          </a:p>
        </p:txBody>
      </p:sp>
      <p:sp>
        <p:nvSpPr>
          <p:cNvPr id="2" name="Rettangolo 1"/>
          <p:cNvSpPr/>
          <p:nvPr/>
        </p:nvSpPr>
        <p:spPr>
          <a:xfrm>
            <a:off x="1763689" y="1545804"/>
            <a:ext cx="5688631" cy="155003"/>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Freccia in giù 2"/>
          <p:cNvSpPr/>
          <p:nvPr/>
        </p:nvSpPr>
        <p:spPr>
          <a:xfrm>
            <a:off x="2503192" y="1084140"/>
            <a:ext cx="484632" cy="432000"/>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Freccia in giù 13"/>
          <p:cNvSpPr/>
          <p:nvPr/>
        </p:nvSpPr>
        <p:spPr>
          <a:xfrm>
            <a:off x="5887568" y="1052736"/>
            <a:ext cx="484632" cy="432000"/>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Freccia in giù 20"/>
          <p:cNvSpPr/>
          <p:nvPr/>
        </p:nvSpPr>
        <p:spPr>
          <a:xfrm>
            <a:off x="4198247" y="1635256"/>
            <a:ext cx="339030" cy="3342357"/>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Rettangolo 3"/>
          <p:cNvSpPr/>
          <p:nvPr/>
        </p:nvSpPr>
        <p:spPr>
          <a:xfrm>
            <a:off x="3723370" y="1583368"/>
            <a:ext cx="914400" cy="10954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bidirezionale orizzontale 4"/>
          <p:cNvSpPr/>
          <p:nvPr/>
        </p:nvSpPr>
        <p:spPr>
          <a:xfrm>
            <a:off x="3635896" y="646977"/>
            <a:ext cx="1014350" cy="261743"/>
          </a:xfrm>
          <a:prstGeom prst="leftRightArrow">
            <a:avLst/>
          </a:prstGeom>
          <a:solidFill>
            <a:srgbClr val="FF0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p:nvSpPr>
        <p:spPr>
          <a:xfrm>
            <a:off x="843023" y="-32723"/>
            <a:ext cx="7401385" cy="523220"/>
          </a:xfrm>
          <a:prstGeom prst="rect">
            <a:avLst/>
          </a:prstGeom>
        </p:spPr>
        <p:txBody>
          <a:bodyPr wrap="none">
            <a:spAutoFit/>
          </a:bodyPr>
          <a:lstStyle/>
          <a:p>
            <a:r>
              <a:rPr lang="it-IT" sz="2800" b="1" i="1" dirty="0">
                <a:solidFill>
                  <a:srgbClr val="000099"/>
                </a:solidFill>
                <a:latin typeface="Comic Sans MS" panose="030F0702030302020204" pitchFamily="66" charset="0"/>
              </a:rPr>
              <a:t>Video </a:t>
            </a:r>
            <a:r>
              <a:rPr lang="it-IT" sz="2800" b="1" i="1" dirty="0" err="1">
                <a:solidFill>
                  <a:srgbClr val="000099"/>
                </a:solidFill>
                <a:latin typeface="Comic Sans MS" panose="030F0702030302020204" pitchFamily="66" charset="0"/>
              </a:rPr>
              <a:t>meliora</a:t>
            </a:r>
            <a:r>
              <a:rPr lang="it-IT" sz="2800" b="1" i="1" dirty="0">
                <a:solidFill>
                  <a:srgbClr val="000099"/>
                </a:solidFill>
                <a:latin typeface="Comic Sans MS" panose="030F0702030302020204" pitchFamily="66" charset="0"/>
              </a:rPr>
              <a:t> </a:t>
            </a:r>
            <a:r>
              <a:rPr lang="it-IT" sz="2800" b="1" i="1" dirty="0" err="1">
                <a:solidFill>
                  <a:srgbClr val="000099"/>
                </a:solidFill>
                <a:latin typeface="Comic Sans MS" panose="030F0702030302020204" pitchFamily="66" charset="0"/>
              </a:rPr>
              <a:t>proboque</a:t>
            </a:r>
            <a:r>
              <a:rPr lang="it-IT" sz="2800" b="1" i="1" dirty="0">
                <a:solidFill>
                  <a:srgbClr val="000099"/>
                </a:solidFill>
                <a:latin typeface="Comic Sans MS" panose="030F0702030302020204" pitchFamily="66" charset="0"/>
              </a:rPr>
              <a:t>, deteriora </a:t>
            </a:r>
            <a:r>
              <a:rPr lang="it-IT" sz="2800" b="1" i="1" dirty="0" err="1">
                <a:solidFill>
                  <a:srgbClr val="000099"/>
                </a:solidFill>
                <a:latin typeface="Comic Sans MS" panose="030F0702030302020204" pitchFamily="66" charset="0"/>
              </a:rPr>
              <a:t>sequor</a:t>
            </a:r>
            <a:endParaRPr lang="it-IT" sz="2800" b="1" i="1" dirty="0">
              <a:solidFill>
                <a:srgbClr val="000099"/>
              </a:solidFill>
              <a:effectLst/>
              <a:latin typeface="Comic Sans MS" panose="030F0702030302020204" pitchFamily="66" charset="0"/>
            </a:endParaRPr>
          </a:p>
        </p:txBody>
      </p:sp>
      <p:sp>
        <p:nvSpPr>
          <p:cNvPr id="17" name="Rettangolo 16"/>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15257694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0" y="188640"/>
            <a:ext cx="9036496" cy="6740307"/>
          </a:xfrm>
          <a:prstGeom prst="rect">
            <a:avLst/>
          </a:prstGeom>
          <a:noFill/>
        </p:spPr>
        <p:txBody>
          <a:bodyPr wrap="square" rtlCol="0">
            <a:spAutoFit/>
          </a:bodyPr>
          <a:lstStyle/>
          <a:p>
            <a:r>
              <a:rPr lang="it-IT" sz="2400" dirty="0">
                <a:latin typeface="Comic Sans MS" panose="030F0702030302020204" pitchFamily="66" charset="0"/>
              </a:rPr>
              <a:t>I</a:t>
            </a:r>
            <a:r>
              <a:rPr lang="it-IT" sz="2400" dirty="0" smtClean="0">
                <a:latin typeface="Comic Sans MS" panose="030F0702030302020204" pitchFamily="66" charset="0"/>
              </a:rPr>
              <a:t> determinismi biologico-istintivi, </a:t>
            </a:r>
          </a:p>
          <a:p>
            <a:r>
              <a:rPr lang="it-IT" sz="2400" dirty="0" smtClean="0">
                <a:latin typeface="Comic Sans MS" panose="030F0702030302020204" pitchFamily="66" charset="0"/>
              </a:rPr>
              <a:t>   in quanto fondamentali garanzie per la continuità della vita,</a:t>
            </a:r>
          </a:p>
          <a:p>
            <a:r>
              <a:rPr lang="it-IT" sz="2400" dirty="0">
                <a:latin typeface="Comic Sans MS" panose="030F0702030302020204" pitchFamily="66" charset="0"/>
              </a:rPr>
              <a:t> </a:t>
            </a:r>
            <a:r>
              <a:rPr lang="it-IT" sz="2400" dirty="0" smtClean="0">
                <a:latin typeface="Comic Sans MS" panose="030F0702030302020204" pitchFamily="66" charset="0"/>
              </a:rPr>
              <a:t>       rimangono in buona parte sempre parziale </a:t>
            </a:r>
          </a:p>
          <a:p>
            <a:endParaRPr lang="it-IT" sz="800" dirty="0" smtClean="0">
              <a:latin typeface="Comic Sans MS" panose="030F0702030302020204" pitchFamily="66" charset="0"/>
            </a:endParaRPr>
          </a:p>
          <a:p>
            <a:endParaRPr lang="it-IT" sz="800" i="1" dirty="0" smtClean="0">
              <a:latin typeface="Comic Sans MS" panose="030F0702030302020204" pitchFamily="66" charset="0"/>
            </a:endParaRPr>
          </a:p>
          <a:p>
            <a:endParaRPr lang="it-IT" sz="2400" b="1" i="1" dirty="0" smtClean="0">
              <a:solidFill>
                <a:srgbClr val="FF0000"/>
              </a:solidFill>
              <a:latin typeface="Comic Sans MS" panose="030F0702030302020204" pitchFamily="66" charset="0"/>
            </a:endParaRPr>
          </a:p>
          <a:p>
            <a:endParaRPr lang="it-IT" sz="2400" b="1" i="1" dirty="0">
              <a:solidFill>
                <a:srgbClr val="FF0000"/>
              </a:solidFill>
              <a:latin typeface="Comic Sans MS" panose="030F0702030302020204" pitchFamily="66" charset="0"/>
            </a:endParaRPr>
          </a:p>
          <a:p>
            <a:endParaRPr lang="it-IT" sz="2400" b="1" i="1" dirty="0" smtClean="0">
              <a:solidFill>
                <a:srgbClr val="FF0000"/>
              </a:solidFill>
              <a:latin typeface="Comic Sans MS" panose="030F0702030302020204" pitchFamily="66" charset="0"/>
            </a:endParaRPr>
          </a:p>
          <a:p>
            <a:endParaRPr lang="it-IT" sz="2400" b="1" i="1" dirty="0">
              <a:solidFill>
                <a:srgbClr val="FF0000"/>
              </a:solidFill>
              <a:latin typeface="Comic Sans MS" panose="030F0702030302020204" pitchFamily="66" charset="0"/>
            </a:endParaRPr>
          </a:p>
          <a:p>
            <a:endParaRPr lang="it-IT" sz="2400" b="1" i="1" dirty="0" smtClean="0">
              <a:solidFill>
                <a:srgbClr val="FF0000"/>
              </a:solidFill>
              <a:latin typeface="Comic Sans MS" panose="030F0702030302020204" pitchFamily="66" charset="0"/>
            </a:endParaRPr>
          </a:p>
          <a:p>
            <a:r>
              <a:rPr lang="it-IT" sz="2400" b="1" i="1" dirty="0" smtClean="0">
                <a:solidFill>
                  <a:srgbClr val="FF0000"/>
                </a:solidFill>
                <a:latin typeface="Comic Sans MS" panose="030F0702030302020204" pitchFamily="66" charset="0"/>
              </a:rPr>
              <a:t>Homo sapiens comprende l’immensa somma di egoismi che, nel lungo percorso evolutivo, la selezione ha confezionato nei suoi antenati e poi caricato sulle sue spalle</a:t>
            </a:r>
            <a:r>
              <a:rPr lang="it-IT" sz="2400" dirty="0" smtClean="0">
                <a:solidFill>
                  <a:srgbClr val="002060"/>
                </a:solidFill>
                <a:latin typeface="Comic Sans MS" panose="030F0702030302020204" pitchFamily="66" charset="0"/>
              </a:rPr>
              <a:t>: </a:t>
            </a:r>
          </a:p>
          <a:p>
            <a:endParaRPr lang="it-IT" sz="800" b="1" dirty="0">
              <a:solidFill>
                <a:srgbClr val="002060"/>
              </a:solidFill>
              <a:latin typeface="Comic Sans MS" panose="030F0702030302020204" pitchFamily="66" charset="0"/>
            </a:endParaRPr>
          </a:p>
          <a:p>
            <a:r>
              <a:rPr lang="it-IT" sz="2400" b="1" dirty="0" smtClean="0">
                <a:latin typeface="Comic Sans MS" panose="030F0702030302020204" pitchFamily="66" charset="0"/>
              </a:rPr>
              <a:t>un </a:t>
            </a:r>
            <a:r>
              <a:rPr lang="it-IT" sz="2400" b="1" dirty="0" smtClean="0">
                <a:solidFill>
                  <a:srgbClr val="FF0000"/>
                </a:solidFill>
                <a:latin typeface="Comic Sans MS" panose="030F0702030302020204" pitchFamily="66" charset="0"/>
              </a:rPr>
              <a:t>fardello originale e originante </a:t>
            </a:r>
            <a:r>
              <a:rPr lang="it-IT" sz="2400" b="1" dirty="0" smtClean="0">
                <a:latin typeface="Comic Sans MS" panose="030F0702030302020204" pitchFamily="66" charset="0"/>
              </a:rPr>
              <a:t>costituito dalla presenza nel suo corredo genico di geni imposti dalla natura, i quali istintivamente, operano secondo il criterio col quale, da sempre, la selezione agisce e l’evoluzione procede: sfruttare ogni situazione  che, nell’immediato, si riveli utile a dare continuità alla vita.</a:t>
            </a:r>
            <a:r>
              <a:rPr lang="it-IT" sz="2400" dirty="0" smtClean="0">
                <a:latin typeface="Comic Sans MS" panose="030F0702030302020204" pitchFamily="66" charset="0"/>
              </a:rPr>
              <a:t>   </a:t>
            </a:r>
            <a:endParaRPr lang="it-IT" sz="2400" dirty="0">
              <a:latin typeface="Comic Sans MS" panose="030F0702030302020204" pitchFamily="66" charset="0"/>
            </a:endParaRPr>
          </a:p>
        </p:txBody>
      </p:sp>
      <p:sp>
        <p:nvSpPr>
          <p:cNvPr id="4" name="Rettangolo arrotondato 3"/>
          <p:cNvSpPr/>
          <p:nvPr/>
        </p:nvSpPr>
        <p:spPr>
          <a:xfrm>
            <a:off x="539552" y="1412776"/>
            <a:ext cx="8208912" cy="1944216"/>
          </a:xfrm>
          <a:prstGeom prst="roundRect">
            <a:avLst/>
          </a:prstGeom>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Rettangolo 1"/>
          <p:cNvSpPr/>
          <p:nvPr/>
        </p:nvSpPr>
        <p:spPr>
          <a:xfrm>
            <a:off x="683568" y="1484784"/>
            <a:ext cx="7992888" cy="1815882"/>
          </a:xfrm>
          <a:prstGeom prst="rect">
            <a:avLst/>
          </a:prstGeom>
        </p:spPr>
        <p:txBody>
          <a:bodyPr wrap="square">
            <a:spAutoFit/>
          </a:bodyPr>
          <a:lstStyle/>
          <a:p>
            <a:r>
              <a:rPr lang="it-IT" sz="2800" b="1" i="1" dirty="0">
                <a:solidFill>
                  <a:srgbClr val="FFFF00"/>
                </a:solidFill>
                <a:latin typeface="Comic Sans MS" panose="030F0702030302020204" pitchFamily="66" charset="0"/>
              </a:rPr>
              <a:t>Ogni essere vivente è al tempo stesso un fossile</a:t>
            </a:r>
            <a:r>
              <a:rPr lang="it-IT" sz="2800" i="1" dirty="0">
                <a:solidFill>
                  <a:srgbClr val="FFFF00"/>
                </a:solidFill>
                <a:latin typeface="Comic Sans MS" panose="030F0702030302020204" pitchFamily="66" charset="0"/>
              </a:rPr>
              <a:t>: egli porta con sé, fin nella struttura microscopica delle sue proteine, le tracce, se </a:t>
            </a:r>
            <a:endParaRPr lang="it-IT" sz="2800" i="1" dirty="0" smtClean="0">
              <a:solidFill>
                <a:srgbClr val="FFFF00"/>
              </a:solidFill>
              <a:latin typeface="Comic Sans MS" panose="030F0702030302020204" pitchFamily="66" charset="0"/>
            </a:endParaRPr>
          </a:p>
          <a:p>
            <a:r>
              <a:rPr lang="it-IT" sz="2800" i="1" dirty="0" smtClean="0">
                <a:solidFill>
                  <a:srgbClr val="FFFF00"/>
                </a:solidFill>
                <a:latin typeface="Comic Sans MS" panose="030F0702030302020204" pitchFamily="66" charset="0"/>
              </a:rPr>
              <a:t>non </a:t>
            </a:r>
            <a:r>
              <a:rPr lang="it-IT" sz="2800" i="1" dirty="0">
                <a:solidFill>
                  <a:srgbClr val="FFFF00"/>
                </a:solidFill>
                <a:latin typeface="Comic Sans MS" panose="030F0702030302020204" pitchFamily="66" charset="0"/>
              </a:rPr>
              <a:t>le stimmate, della sua ascendenza</a:t>
            </a:r>
            <a:r>
              <a:rPr lang="it-IT" i="1" dirty="0">
                <a:solidFill>
                  <a:srgbClr val="FFFF00"/>
                </a:solidFill>
                <a:latin typeface="Comic Sans MS" panose="030F0702030302020204" pitchFamily="66" charset="0"/>
              </a:rPr>
              <a:t>.  </a:t>
            </a:r>
            <a:r>
              <a:rPr lang="it-IT" i="1" dirty="0" smtClean="0">
                <a:solidFill>
                  <a:srgbClr val="FFFF00"/>
                </a:solidFill>
                <a:latin typeface="Comic Sans MS" panose="030F0702030302020204" pitchFamily="66" charset="0"/>
              </a:rPr>
              <a:t>   </a:t>
            </a:r>
            <a:r>
              <a:rPr lang="it-IT" dirty="0" smtClean="0">
                <a:solidFill>
                  <a:srgbClr val="FFFF00"/>
                </a:solidFill>
                <a:latin typeface="Comic Sans MS" panose="030F0702030302020204" pitchFamily="66" charset="0"/>
              </a:rPr>
              <a:t> </a:t>
            </a:r>
            <a:r>
              <a:rPr lang="it-IT" dirty="0">
                <a:solidFill>
                  <a:srgbClr val="FFFF00"/>
                </a:solidFill>
                <a:latin typeface="Comic Sans MS" panose="030F0702030302020204" pitchFamily="66" charset="0"/>
              </a:rPr>
              <a:t>[</a:t>
            </a:r>
            <a:r>
              <a:rPr lang="it-IT" dirty="0" err="1">
                <a:solidFill>
                  <a:srgbClr val="FFFF00"/>
                </a:solidFill>
                <a:latin typeface="Comic Sans MS" panose="030F0702030302020204" pitchFamily="66" charset="0"/>
              </a:rPr>
              <a:t>Monod</a:t>
            </a:r>
            <a:r>
              <a:rPr lang="it-IT" dirty="0">
                <a:latin typeface="Comic Sans MS" panose="030F0702030302020204" pitchFamily="66" charset="0"/>
              </a:rPr>
              <a:t>]</a:t>
            </a:r>
            <a:r>
              <a:rPr lang="it-IT" i="1" dirty="0">
                <a:solidFill>
                  <a:schemeClr val="accent5">
                    <a:lumMod val="50000"/>
                  </a:schemeClr>
                </a:solidFill>
                <a:latin typeface="Comic Sans MS" panose="030F0702030302020204" pitchFamily="66" charset="0"/>
              </a:rPr>
              <a:t> </a:t>
            </a:r>
          </a:p>
        </p:txBody>
      </p:sp>
    </p:spTree>
    <p:extLst>
      <p:ext uri="{BB962C8B-B14F-4D97-AF65-F5344CB8AC3E}">
        <p14:creationId xmlns:p14="http://schemas.microsoft.com/office/powerpoint/2010/main" val="18659178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323528" y="908720"/>
            <a:ext cx="8676456" cy="4524315"/>
          </a:xfrm>
          <a:prstGeom prst="rect">
            <a:avLst/>
          </a:prstGeom>
          <a:noFill/>
        </p:spPr>
        <p:txBody>
          <a:bodyPr wrap="square" rtlCol="0">
            <a:spAutoFit/>
          </a:bodyPr>
          <a:lstStyle/>
          <a:p>
            <a:r>
              <a:rPr lang="it-IT" sz="2400" dirty="0" smtClean="0">
                <a:latin typeface="Comic Sans MS" panose="030F0702030302020204" pitchFamily="66" charset="0"/>
              </a:rPr>
              <a:t>La ricerca spasmodica di vantaggi immediati, individuali o collettivi che siano, rispondente ai criteri che da sempre guidano la selezione naturale e da essa sempre premiata, </a:t>
            </a:r>
          </a:p>
          <a:p>
            <a:r>
              <a:rPr lang="it-IT" sz="2400" dirty="0" smtClean="0">
                <a:latin typeface="Comic Sans MS" panose="030F0702030302020204" pitchFamily="66" charset="0"/>
              </a:rPr>
              <a:t>è all’origine di tutte le manifestazioni di aggressività e prepotenze che l’essere umano, pur libero e capace di adottare altre soluzioni, ha perseguito e persegue. </a:t>
            </a:r>
          </a:p>
          <a:p>
            <a:r>
              <a:rPr lang="it-IT" sz="2400" dirty="0" smtClean="0">
                <a:latin typeface="Comic Sans MS" panose="030F0702030302020204" pitchFamily="66" charset="0"/>
              </a:rPr>
              <a:t>Essa spiega bene anche lo sfruttamento irresponsabile delle risorse naturali  e pure l’assenza di preoccupazioni per le conseguenze nefaste di alcune attività umane, gli effetti delle quali sono cresciute oggi fino a minacciare il futuro della specie e quello di buona parte del mondo vivente.                         </a:t>
            </a:r>
          </a:p>
          <a:p>
            <a:r>
              <a:rPr lang="it-IT" sz="2400" dirty="0">
                <a:latin typeface="Comic Sans MS" panose="030F0702030302020204" pitchFamily="66" charset="0"/>
              </a:rPr>
              <a:t> </a:t>
            </a:r>
            <a:r>
              <a:rPr lang="it-IT" sz="2400" dirty="0" smtClean="0">
                <a:latin typeface="Comic Sans MS" panose="030F0702030302020204" pitchFamily="66" charset="0"/>
              </a:rPr>
              <a:t>                                                                         [de </a:t>
            </a:r>
            <a:r>
              <a:rPr lang="it-IT" sz="2400" dirty="0" err="1" smtClean="0">
                <a:latin typeface="Comic Sans MS" panose="030F0702030302020204" pitchFamily="66" charset="0"/>
              </a:rPr>
              <a:t>Duve</a:t>
            </a:r>
            <a:r>
              <a:rPr lang="it-IT" sz="2400" dirty="0" smtClean="0">
                <a:latin typeface="Comic Sans MS" panose="030F0702030302020204" pitchFamily="66" charset="0"/>
              </a:rPr>
              <a:t>]</a:t>
            </a:r>
            <a:endParaRPr lang="it-IT" sz="2400" dirty="0">
              <a:latin typeface="Comic Sans MS" panose="030F0702030302020204" pitchFamily="66" charset="0"/>
            </a:endParaRPr>
          </a:p>
        </p:txBody>
      </p:sp>
      <p:sp>
        <p:nvSpPr>
          <p:cNvPr id="4" name="Rettangolo 3"/>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3647920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116632"/>
            <a:ext cx="4355976" cy="2677656"/>
          </a:xfrm>
          <a:prstGeom prst="rect">
            <a:avLst/>
          </a:prstGeom>
        </p:spPr>
        <p:txBody>
          <a:bodyPr wrap="square">
            <a:spAutoFit/>
          </a:bodyPr>
          <a:lstStyle/>
          <a:p>
            <a:r>
              <a:rPr lang="it-IT" sz="2800" b="1" dirty="0">
                <a:latin typeface="Comic Sans MS" panose="030F0702030302020204" pitchFamily="66" charset="0"/>
              </a:rPr>
              <a:t>Rischio formidabile</a:t>
            </a:r>
            <a:r>
              <a:rPr lang="it-IT" sz="2800" b="1" dirty="0" smtClean="0">
                <a:latin typeface="Comic Sans MS" panose="030F0702030302020204" pitchFamily="66" charset="0"/>
              </a:rPr>
              <a:t>,</a:t>
            </a:r>
          </a:p>
          <a:p>
            <a:r>
              <a:rPr lang="it-IT" sz="2800" b="1" dirty="0" smtClean="0">
                <a:latin typeface="Comic Sans MS" panose="030F0702030302020204" pitchFamily="66" charset="0"/>
              </a:rPr>
              <a:t>i pericoli </a:t>
            </a:r>
            <a:r>
              <a:rPr lang="it-IT" sz="2800" b="1" dirty="0">
                <a:latin typeface="Comic Sans MS" panose="030F0702030302020204" pitchFamily="66" charset="0"/>
              </a:rPr>
              <a:t>del quale esplodono </a:t>
            </a:r>
            <a:r>
              <a:rPr lang="it-IT" sz="2800" b="1" dirty="0" smtClean="0">
                <a:latin typeface="Comic Sans MS" panose="030F0702030302020204" pitchFamily="66" charset="0"/>
              </a:rPr>
              <a:t>con l’incremento del </a:t>
            </a:r>
          </a:p>
          <a:p>
            <a:r>
              <a:rPr lang="it-IT" sz="2800" b="1" dirty="0" smtClean="0">
                <a:latin typeface="Comic Sans MS" panose="030F0702030302020204" pitchFamily="66" charset="0"/>
              </a:rPr>
              <a:t>potere </a:t>
            </a:r>
            <a:r>
              <a:rPr lang="it-IT" sz="2800" b="1" dirty="0">
                <a:latin typeface="Comic Sans MS" panose="030F0702030302020204" pitchFamily="66" charset="0"/>
              </a:rPr>
              <a:t>acquisito dall’essere umano</a:t>
            </a:r>
          </a:p>
        </p:txBody>
      </p:sp>
      <p:sp>
        <p:nvSpPr>
          <p:cNvPr id="3" name="CasellaDiTesto 2"/>
          <p:cNvSpPr txBox="1"/>
          <p:nvPr/>
        </p:nvSpPr>
        <p:spPr>
          <a:xfrm>
            <a:off x="395536" y="4293096"/>
            <a:ext cx="9289032" cy="1815882"/>
          </a:xfrm>
          <a:prstGeom prst="rect">
            <a:avLst/>
          </a:prstGeom>
          <a:noFill/>
        </p:spPr>
        <p:txBody>
          <a:bodyPr wrap="square" rtlCol="0">
            <a:spAutoFit/>
          </a:bodyPr>
          <a:lstStyle/>
          <a:p>
            <a:r>
              <a:rPr lang="it-IT" sz="2800" b="1" dirty="0" smtClean="0">
                <a:solidFill>
                  <a:srgbClr val="0070C0"/>
                </a:solidFill>
                <a:latin typeface="Comic Sans MS" panose="030F0702030302020204" pitchFamily="66" charset="0"/>
              </a:rPr>
              <a:t>Missione esaltante alla quale l’umanità non può sottrarsi, opportunità irrepetibile per l’umanità </a:t>
            </a:r>
          </a:p>
          <a:p>
            <a:r>
              <a:rPr lang="it-IT" sz="2800" b="1" dirty="0" smtClean="0">
                <a:solidFill>
                  <a:srgbClr val="0070C0"/>
                </a:solidFill>
                <a:latin typeface="Comic Sans MS" panose="030F0702030302020204" pitchFamily="66" charset="0"/>
              </a:rPr>
              <a:t>dare concretezza al bello e al buono che abita nel suo cuore e nella sua mente.</a:t>
            </a:r>
          </a:p>
        </p:txBody>
      </p:sp>
      <p:sp>
        <p:nvSpPr>
          <p:cNvPr id="4" name="CasellaDiTesto 3"/>
          <p:cNvSpPr txBox="1"/>
          <p:nvPr/>
        </p:nvSpPr>
        <p:spPr>
          <a:xfrm>
            <a:off x="3491880" y="16977"/>
            <a:ext cx="5868144" cy="3816429"/>
          </a:xfrm>
          <a:prstGeom prst="rect">
            <a:avLst/>
          </a:prstGeom>
          <a:noFill/>
        </p:spPr>
        <p:txBody>
          <a:bodyPr wrap="square" rtlCol="0">
            <a:spAutoFit/>
          </a:bodyPr>
          <a:lstStyle/>
          <a:p>
            <a:r>
              <a:rPr lang="it-IT" sz="2800" b="1" i="1" dirty="0" smtClean="0">
                <a:solidFill>
                  <a:srgbClr val="FF0000"/>
                </a:solidFill>
              </a:rPr>
              <a:t>In fondo al nostro essere noi sentiamo tutto il peso di potenze oscure, buone o cattive, ricevute una volta per sempre dal Passato. Con altrettanta chiarezza, abbiamo la convinzione che dall’uso più o meno industrioso di queste energie dipenda l’ulteriore progresso dell’onda vitale oltre di noi     </a:t>
            </a:r>
            <a:r>
              <a:rPr lang="it-IT" b="1" dirty="0" smtClean="0"/>
              <a:t>[</a:t>
            </a:r>
            <a:r>
              <a:rPr lang="it-IT" b="1" dirty="0" err="1" smtClean="0"/>
              <a:t>TdC</a:t>
            </a:r>
            <a:r>
              <a:rPr lang="it-IT" b="1" dirty="0" smtClean="0"/>
              <a:t>]</a:t>
            </a:r>
            <a:endParaRPr lang="it-IT" b="1" dirty="0"/>
          </a:p>
        </p:txBody>
      </p:sp>
      <p:sp>
        <p:nvSpPr>
          <p:cNvPr id="5" name="Rettangolo 4"/>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3137674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1720840"/>
            <a:ext cx="9144000" cy="4462760"/>
          </a:xfrm>
          <a:prstGeom prst="rect">
            <a:avLst/>
          </a:prstGeom>
        </p:spPr>
        <p:txBody>
          <a:bodyPr wrap="square">
            <a:spAutoFit/>
          </a:bodyPr>
          <a:lstStyle/>
          <a:p>
            <a:r>
              <a:rPr lang="it-IT" sz="2800" b="1" dirty="0">
                <a:solidFill>
                  <a:srgbClr val="FF0000"/>
                </a:solidFill>
                <a:latin typeface="Comic Sans MS" panose="030F0702030302020204" pitchFamily="66" charset="0"/>
              </a:rPr>
              <a:t>Consapevolezza della presenza di </a:t>
            </a:r>
            <a:r>
              <a:rPr lang="it-IT" sz="2800" b="1" dirty="0" err="1">
                <a:solidFill>
                  <a:srgbClr val="FF0000"/>
                </a:solidFill>
                <a:latin typeface="Comic Sans MS" panose="030F0702030302020204" pitchFamily="66" charset="0"/>
              </a:rPr>
              <a:t>uo</a:t>
            </a:r>
            <a:r>
              <a:rPr lang="it-IT" sz="2800" b="1" dirty="0">
                <a:solidFill>
                  <a:srgbClr val="FF0000"/>
                </a:solidFill>
                <a:latin typeface="Comic Sans MS" panose="030F0702030302020204" pitchFamily="66" charset="0"/>
              </a:rPr>
              <a:t> stato conflittuale tra</a:t>
            </a:r>
            <a:r>
              <a:rPr lang="it-IT" sz="2800" b="1" dirty="0" smtClean="0">
                <a:solidFill>
                  <a:srgbClr val="FF0000"/>
                </a:solidFill>
                <a:latin typeface="Comic Sans MS" panose="030F0702030302020204" pitchFamily="66" charset="0"/>
              </a:rPr>
              <a:t>:</a:t>
            </a:r>
          </a:p>
          <a:p>
            <a:endParaRPr lang="it-IT" b="1" dirty="0" smtClean="0">
              <a:solidFill>
                <a:srgbClr val="FF0000"/>
              </a:solidFill>
              <a:latin typeface="Comic Sans MS" panose="030F0702030302020204" pitchFamily="66" charset="0"/>
            </a:endParaRPr>
          </a:p>
          <a:p>
            <a:endParaRPr lang="it-IT" b="1" dirty="0">
              <a:solidFill>
                <a:srgbClr val="FF0000"/>
              </a:solidFill>
              <a:latin typeface="Comic Sans MS" panose="030F0702030302020204" pitchFamily="66" charset="0"/>
            </a:endParaRPr>
          </a:p>
          <a:p>
            <a:r>
              <a:rPr lang="it-IT" b="1" dirty="0">
                <a:solidFill>
                  <a:srgbClr val="FF0000"/>
                </a:solidFill>
                <a:latin typeface="Comic Sans MS" panose="030F0702030302020204" pitchFamily="66" charset="0"/>
              </a:rPr>
              <a:t>- </a:t>
            </a:r>
            <a:r>
              <a:rPr lang="it-IT" sz="2400" b="1" dirty="0">
                <a:solidFill>
                  <a:srgbClr val="FF0000"/>
                </a:solidFill>
                <a:latin typeface="Comic Sans MS" panose="030F0702030302020204" pitchFamily="66" charset="0"/>
              </a:rPr>
              <a:t>il fardello ereditato dai progenitori,</a:t>
            </a:r>
          </a:p>
          <a:p>
            <a:r>
              <a:rPr lang="it-IT" sz="2400" b="1" dirty="0">
                <a:solidFill>
                  <a:srgbClr val="FF0000"/>
                </a:solidFill>
                <a:latin typeface="Comic Sans MS" panose="030F0702030302020204" pitchFamily="66" charset="0"/>
              </a:rPr>
              <a:t>        grazie al quale la vita si è continuata </a:t>
            </a:r>
          </a:p>
          <a:p>
            <a:r>
              <a:rPr lang="it-IT" sz="2400" b="1" dirty="0">
                <a:solidFill>
                  <a:srgbClr val="FF0000"/>
                </a:solidFill>
                <a:latin typeface="Comic Sans MS" panose="030F0702030302020204" pitchFamily="66" charset="0"/>
              </a:rPr>
              <a:t>	    </a:t>
            </a:r>
            <a:r>
              <a:rPr lang="it-IT" sz="2400" b="1" dirty="0" smtClean="0">
                <a:solidFill>
                  <a:srgbClr val="FF0000"/>
                </a:solidFill>
                <a:latin typeface="Comic Sans MS" panose="030F0702030302020204" pitchFamily="66" charset="0"/>
              </a:rPr>
              <a:t>che </a:t>
            </a:r>
            <a:r>
              <a:rPr lang="it-IT" sz="2400" b="1" dirty="0">
                <a:solidFill>
                  <a:srgbClr val="FF0000"/>
                </a:solidFill>
                <a:latin typeface="Comic Sans MS" panose="030F0702030302020204" pitchFamily="66" charset="0"/>
              </a:rPr>
              <a:t>mirano a continuare i meccanismi </a:t>
            </a:r>
            <a:r>
              <a:rPr lang="it-IT" sz="2400" b="1" dirty="0" smtClean="0">
                <a:solidFill>
                  <a:srgbClr val="FF0000"/>
                </a:solidFill>
                <a:latin typeface="Comic Sans MS" panose="030F0702030302020204" pitchFamily="66" charset="0"/>
              </a:rPr>
              <a:t>selettivi</a:t>
            </a:r>
          </a:p>
          <a:p>
            <a:endParaRPr lang="it-IT" b="1" dirty="0">
              <a:solidFill>
                <a:srgbClr val="FF0000"/>
              </a:solidFill>
              <a:latin typeface="Comic Sans MS" panose="030F0702030302020204" pitchFamily="66" charset="0"/>
            </a:endParaRPr>
          </a:p>
          <a:p>
            <a:endParaRPr lang="it-IT" b="1" dirty="0">
              <a:solidFill>
                <a:srgbClr val="FF0000"/>
              </a:solidFill>
              <a:latin typeface="Comic Sans MS" panose="030F0702030302020204" pitchFamily="66" charset="0"/>
            </a:endParaRPr>
          </a:p>
          <a:p>
            <a:r>
              <a:rPr lang="it-IT" b="1" dirty="0">
                <a:solidFill>
                  <a:srgbClr val="FF0000"/>
                </a:solidFill>
                <a:latin typeface="Comic Sans MS" panose="030F0702030302020204" pitchFamily="66" charset="0"/>
              </a:rPr>
              <a:t>– </a:t>
            </a:r>
            <a:r>
              <a:rPr lang="it-IT" sz="2800" b="1" dirty="0">
                <a:solidFill>
                  <a:srgbClr val="FF0000"/>
                </a:solidFill>
                <a:latin typeface="Comic Sans MS" panose="030F0702030302020204" pitchFamily="66" charset="0"/>
              </a:rPr>
              <a:t>le potenzialità acquisite </a:t>
            </a:r>
            <a:r>
              <a:rPr lang="it-IT" sz="2800" b="1" dirty="0" smtClean="0">
                <a:solidFill>
                  <a:srgbClr val="FF0000"/>
                </a:solidFill>
                <a:latin typeface="Comic Sans MS" panose="030F0702030302020204" pitchFamily="66" charset="0"/>
              </a:rPr>
              <a:t>da </a:t>
            </a:r>
            <a:r>
              <a:rPr lang="it-IT" sz="2800" b="1" i="1" dirty="0">
                <a:solidFill>
                  <a:srgbClr val="FF0000"/>
                </a:solidFill>
                <a:latin typeface="Comic Sans MS" panose="030F0702030302020204" pitchFamily="66" charset="0"/>
              </a:rPr>
              <a:t>Homo sapiens</a:t>
            </a:r>
          </a:p>
          <a:p>
            <a:r>
              <a:rPr lang="it-IT" sz="2800" b="1" dirty="0">
                <a:solidFill>
                  <a:srgbClr val="FF0000"/>
                </a:solidFill>
                <a:latin typeface="Comic Sans MS" panose="030F0702030302020204" pitchFamily="66" charset="0"/>
              </a:rPr>
              <a:t>	 il potere che deriva dalla conoscenza</a:t>
            </a:r>
          </a:p>
          <a:p>
            <a:r>
              <a:rPr lang="it-IT" sz="2800" b="1" dirty="0">
                <a:solidFill>
                  <a:srgbClr val="FF0000"/>
                </a:solidFill>
                <a:latin typeface="Comic Sans MS" panose="030F0702030302020204" pitchFamily="66" charset="0"/>
              </a:rPr>
              <a:t>            valori </a:t>
            </a:r>
            <a:r>
              <a:rPr lang="it-IT" sz="2800" b="1" dirty="0" smtClean="0">
                <a:solidFill>
                  <a:srgbClr val="FF0000"/>
                </a:solidFill>
                <a:latin typeface="Comic Sans MS" panose="030F0702030302020204" pitchFamily="66" charset="0"/>
              </a:rPr>
              <a:t>morali </a:t>
            </a:r>
            <a:r>
              <a:rPr lang="it-IT" sz="2800" b="1" dirty="0">
                <a:solidFill>
                  <a:srgbClr val="FF0000"/>
                </a:solidFill>
                <a:latin typeface="Comic Sans MS" panose="030F0702030302020204" pitchFamily="66" charset="0"/>
              </a:rPr>
              <a:t>e </a:t>
            </a:r>
            <a:r>
              <a:rPr lang="it-IT" sz="2800" b="1" dirty="0" err="1">
                <a:solidFill>
                  <a:srgbClr val="FF0000"/>
                </a:solidFill>
                <a:latin typeface="Comic Sans MS" panose="030F0702030302020204" pitchFamily="66" charset="0"/>
              </a:rPr>
              <a:t>responabilità</a:t>
            </a:r>
            <a:endParaRPr lang="it-IT" sz="2800" b="1" dirty="0">
              <a:solidFill>
                <a:srgbClr val="FF0000"/>
              </a:solidFill>
              <a:latin typeface="Comic Sans MS" panose="030F0702030302020204" pitchFamily="66" charset="0"/>
            </a:endParaRPr>
          </a:p>
        </p:txBody>
      </p:sp>
      <p:sp>
        <p:nvSpPr>
          <p:cNvPr id="3" name="Rettangolo 2"/>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24073637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332656"/>
            <a:ext cx="8892480" cy="5632311"/>
          </a:xfrm>
          <a:prstGeom prst="rect">
            <a:avLst/>
          </a:prstGeom>
        </p:spPr>
        <p:txBody>
          <a:bodyPr wrap="square">
            <a:spAutoFit/>
          </a:bodyPr>
          <a:lstStyle/>
          <a:p>
            <a:r>
              <a:rPr lang="it-IT" sz="2400" dirty="0" smtClean="0">
                <a:latin typeface="Comic Sans MS" panose="030F0702030302020204" pitchFamily="66" charset="0"/>
              </a:rPr>
              <a:t>Come figli divenuti adulti, che lasciano </a:t>
            </a:r>
            <a:r>
              <a:rPr lang="it-IT" sz="2400" dirty="0">
                <a:latin typeface="Comic Sans MS" panose="030F0702030302020204" pitchFamily="66" charset="0"/>
              </a:rPr>
              <a:t>l’idilliaca casa del </a:t>
            </a:r>
            <a:r>
              <a:rPr lang="it-IT" sz="2400" dirty="0" smtClean="0">
                <a:latin typeface="Comic Sans MS" panose="030F0702030302020204" pitchFamily="66" charset="0"/>
              </a:rPr>
              <a:t>padre e l’incosciente </a:t>
            </a:r>
            <a:r>
              <a:rPr lang="it-IT" sz="2400" dirty="0">
                <a:latin typeface="Comic Sans MS" panose="030F0702030302020204" pitchFamily="66" charset="0"/>
              </a:rPr>
              <a:t>innocenza d</a:t>
            </a:r>
            <a:r>
              <a:rPr lang="it-IT" sz="2400" dirty="0" smtClean="0">
                <a:latin typeface="Comic Sans MS" panose="030F0702030302020204" pitchFamily="66" charset="0"/>
              </a:rPr>
              <a:t>i </a:t>
            </a:r>
            <a:r>
              <a:rPr lang="it-IT" sz="2400" dirty="0">
                <a:latin typeface="Comic Sans MS" panose="030F0702030302020204" pitchFamily="66" charset="0"/>
              </a:rPr>
              <a:t>chi </a:t>
            </a:r>
            <a:r>
              <a:rPr lang="it-IT" sz="2400" dirty="0" smtClean="0">
                <a:latin typeface="Comic Sans MS" panose="030F0702030302020204" pitchFamily="66" charset="0"/>
              </a:rPr>
              <a:t>ancora </a:t>
            </a:r>
            <a:r>
              <a:rPr lang="it-IT" sz="2400" dirty="0">
                <a:latin typeface="Comic Sans MS" panose="030F0702030302020204" pitchFamily="66" charset="0"/>
              </a:rPr>
              <a:t>non ha </a:t>
            </a:r>
            <a:r>
              <a:rPr lang="it-IT" sz="2400" dirty="0" smtClean="0">
                <a:latin typeface="Comic Sans MS" panose="030F0702030302020204" pitchFamily="66" charset="0"/>
              </a:rPr>
              <a:t>dovuto assumersi responsabilità, e danno corso ad esistenze cui loro stessi  hanno l’onore e l’onere di dare un senso e una direzione, </a:t>
            </a:r>
          </a:p>
          <a:p>
            <a:endParaRPr lang="it-IT" sz="2400" dirty="0" smtClean="0">
              <a:latin typeface="Comic Sans MS" panose="030F0702030302020204" pitchFamily="66" charset="0"/>
            </a:endParaRPr>
          </a:p>
          <a:p>
            <a:r>
              <a:rPr lang="it-IT" sz="2400" dirty="0">
                <a:latin typeface="Comic Sans MS" panose="030F0702030302020204" pitchFamily="66" charset="0"/>
              </a:rPr>
              <a:t>a</a:t>
            </a:r>
            <a:r>
              <a:rPr lang="it-IT" sz="2400" dirty="0" smtClean="0">
                <a:latin typeface="Comic Sans MS" panose="030F0702030302020204" pitchFamily="66" charset="0"/>
              </a:rPr>
              <a:t>ccompagnati dal padre che elargisci consigli </a:t>
            </a:r>
          </a:p>
          <a:p>
            <a:r>
              <a:rPr lang="it-IT" sz="2400" dirty="0" smtClean="0">
                <a:latin typeface="Comic Sans MS" panose="030F0702030302020204" pitchFamily="66" charset="0"/>
              </a:rPr>
              <a:t>preoccupato perché grande sarà il sudore e la fatica la fatica necessaria e incerto rimane l’esito dell’impresa,</a:t>
            </a:r>
          </a:p>
          <a:p>
            <a:endParaRPr lang="it-IT" sz="2400" dirty="0">
              <a:latin typeface="Comic Sans MS" panose="030F0702030302020204" pitchFamily="66" charset="0"/>
            </a:endParaRPr>
          </a:p>
          <a:p>
            <a:r>
              <a:rPr lang="it-IT" sz="2400" dirty="0" smtClean="0">
                <a:latin typeface="Comic Sans MS" panose="030F0702030302020204" pitchFamily="66" charset="0"/>
              </a:rPr>
              <a:t>ma pure compiaciuto perché i figli sono divenuti adulti, simili a lui nella capacità di conoscere e di valutare con giudizio</a:t>
            </a:r>
          </a:p>
          <a:p>
            <a:endParaRPr lang="it-IT" sz="2400" dirty="0">
              <a:latin typeface="Comic Sans MS" panose="030F0702030302020204" pitchFamily="66" charset="0"/>
            </a:endParaRPr>
          </a:p>
          <a:p>
            <a:r>
              <a:rPr lang="it-IT" sz="2400" dirty="0" smtClean="0">
                <a:latin typeface="Comic Sans MS" panose="030F0702030302020204" pitchFamily="66" charset="0"/>
              </a:rPr>
              <a:t>Avviamoci alla rande sfida, culturale, spirituale educativa che attende alla quale siamo di fronte</a:t>
            </a:r>
            <a:endParaRPr lang="it-IT" sz="2400" dirty="0">
              <a:latin typeface="Comic Sans MS" panose="030F0702030302020204" pitchFamily="66" charset="0"/>
            </a:endParaRPr>
          </a:p>
        </p:txBody>
      </p:sp>
      <p:sp>
        <p:nvSpPr>
          <p:cNvPr id="4" name="Rettangolo 3"/>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9294835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306648" y="524579"/>
            <a:ext cx="6386685" cy="1200329"/>
          </a:xfrm>
          <a:prstGeom prst="rect">
            <a:avLst/>
          </a:prstGeom>
          <a:noFill/>
        </p:spPr>
        <p:txBody>
          <a:bodyPr wrap="none" rtlCol="0">
            <a:spAutoFit/>
          </a:bodyPr>
          <a:lstStyle/>
          <a:p>
            <a:r>
              <a:rPr lang="it-IT" sz="2400" b="1" dirty="0" smtClean="0">
                <a:latin typeface="Comic Sans MS" panose="030F0702030302020204" pitchFamily="66" charset="0"/>
              </a:rPr>
              <a:t>Considerate la vostra semenza:</a:t>
            </a:r>
          </a:p>
          <a:p>
            <a:r>
              <a:rPr lang="it-IT" sz="2400" b="1" dirty="0">
                <a:latin typeface="Comic Sans MS" panose="030F0702030302020204" pitchFamily="66" charset="0"/>
              </a:rPr>
              <a:t> </a:t>
            </a:r>
            <a:r>
              <a:rPr lang="it-IT" sz="2400" b="1" dirty="0" smtClean="0">
                <a:latin typeface="Comic Sans MS" panose="030F0702030302020204" pitchFamily="66" charset="0"/>
              </a:rPr>
              <a:t>   </a:t>
            </a:r>
            <a:r>
              <a:rPr lang="it-IT" sz="2400" b="1" dirty="0">
                <a:latin typeface="Comic Sans MS" panose="030F0702030302020204" pitchFamily="66" charset="0"/>
              </a:rPr>
              <a:t>f</a:t>
            </a:r>
            <a:r>
              <a:rPr lang="it-IT" sz="2400" b="1" dirty="0" smtClean="0">
                <a:latin typeface="Comic Sans MS" panose="030F0702030302020204" pitchFamily="66" charset="0"/>
              </a:rPr>
              <a:t>atti non foste a viver come bruti, </a:t>
            </a:r>
          </a:p>
          <a:p>
            <a:r>
              <a:rPr lang="it-IT" sz="2400" b="1" dirty="0" smtClean="0">
                <a:latin typeface="Comic Sans MS" panose="030F0702030302020204" pitchFamily="66" charset="0"/>
              </a:rPr>
              <a:t>       ma per seguir </a:t>
            </a:r>
            <a:r>
              <a:rPr lang="it-IT" sz="2400" b="1" dirty="0" err="1" smtClean="0">
                <a:latin typeface="Comic Sans MS" panose="030F0702030302020204" pitchFamily="66" charset="0"/>
              </a:rPr>
              <a:t>virtute</a:t>
            </a:r>
            <a:r>
              <a:rPr lang="it-IT" sz="2400" b="1" dirty="0" smtClean="0">
                <a:latin typeface="Comic Sans MS" panose="030F0702030302020204" pitchFamily="66" charset="0"/>
              </a:rPr>
              <a:t> e conoscenza</a:t>
            </a:r>
            <a:endParaRPr lang="it-IT" sz="2400" b="1" dirty="0">
              <a:latin typeface="Comic Sans MS" panose="030F0702030302020204" pitchFamily="66" charset="0"/>
            </a:endParaRPr>
          </a:p>
        </p:txBody>
      </p:sp>
      <p:sp>
        <p:nvSpPr>
          <p:cNvPr id="4" name="CasellaDiTesto 3"/>
          <p:cNvSpPr txBox="1"/>
          <p:nvPr/>
        </p:nvSpPr>
        <p:spPr>
          <a:xfrm>
            <a:off x="0" y="2370360"/>
            <a:ext cx="8964488" cy="3785652"/>
          </a:xfrm>
          <a:prstGeom prst="rect">
            <a:avLst/>
          </a:prstGeom>
          <a:noFill/>
        </p:spPr>
        <p:txBody>
          <a:bodyPr wrap="square" rtlCol="0">
            <a:spAutoFit/>
          </a:bodyPr>
          <a:lstStyle/>
          <a:p>
            <a:r>
              <a:rPr lang="it-IT" sz="2400" b="1" i="1" dirty="0" smtClean="0">
                <a:latin typeface="Comic Sans MS" panose="030F0702030302020204" pitchFamily="66" charset="0"/>
              </a:rPr>
              <a:t>Egli ha la responsabilità –verso la sua coscienza, verso i suoi simili, verso gli altri viventi, verso la Casa comune- di riconoscere e valorizzare la propria dignità e le capacità ricevute. </a:t>
            </a:r>
          </a:p>
          <a:p>
            <a:endParaRPr lang="it-IT" sz="2400" b="1" i="1" dirty="0" smtClean="0">
              <a:latin typeface="Comic Sans MS" panose="030F0702030302020204" pitchFamily="66" charset="0"/>
            </a:endParaRPr>
          </a:p>
          <a:p>
            <a:r>
              <a:rPr lang="it-IT" sz="2400" b="1" i="1" dirty="0" smtClean="0">
                <a:latin typeface="Comic Sans MS" panose="030F0702030302020204" pitchFamily="66" charset="0"/>
              </a:rPr>
              <a:t>Non fuggire, non sottrarsi, non avere paura, né tanto meno nascondersi </a:t>
            </a:r>
            <a:r>
              <a:rPr lang="it-IT" sz="2400" b="1" i="1" dirty="0">
                <a:latin typeface="Comic Sans MS" panose="030F0702030302020204" pitchFamily="66" charset="0"/>
              </a:rPr>
              <a:t>dietro la </a:t>
            </a:r>
            <a:r>
              <a:rPr lang="it-IT" sz="2400" b="1" i="1" dirty="0" smtClean="0">
                <a:latin typeface="Comic Sans MS" panose="030F0702030302020204" pitchFamily="66" charset="0"/>
              </a:rPr>
              <a:t>stupida scusa di definirsi imperfetto o peccatore: l’errore più grande è lasciare, come il servo timoroso della parabola, che le capacità delle quali è dotato si dissolvano senza dare frutti.</a:t>
            </a:r>
          </a:p>
        </p:txBody>
      </p:sp>
      <p:sp>
        <p:nvSpPr>
          <p:cNvPr id="3" name="Rettangolo 2"/>
          <p:cNvSpPr/>
          <p:nvPr/>
        </p:nvSpPr>
        <p:spPr>
          <a:xfrm>
            <a:off x="1043608" y="332656"/>
            <a:ext cx="6912768" cy="158417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4"/>
          <p:cNvSpPr/>
          <p:nvPr/>
        </p:nvSpPr>
        <p:spPr>
          <a:xfrm>
            <a:off x="1115616" y="404664"/>
            <a:ext cx="6731212" cy="144016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p:nvSpPr>
        <p:spPr>
          <a:xfrm>
            <a:off x="971600" y="233916"/>
            <a:ext cx="7056783" cy="1754924"/>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15269550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5516" y="109656"/>
            <a:ext cx="8712968" cy="5047536"/>
          </a:xfrm>
          <a:prstGeom prst="rect">
            <a:avLst/>
          </a:prstGeom>
          <a:solidFill>
            <a:srgbClr val="FFC000"/>
          </a:solidFill>
        </p:spPr>
        <p:txBody>
          <a:bodyPr wrap="square">
            <a:spAutoFit/>
          </a:bodyPr>
          <a:lstStyle/>
          <a:p>
            <a:pPr algn="ctr"/>
            <a:r>
              <a:rPr lang="it-IT" sz="3200" i="1" dirty="0" smtClean="0">
                <a:solidFill>
                  <a:schemeClr val="accent1">
                    <a:lumMod val="50000"/>
                  </a:schemeClr>
                </a:solidFill>
                <a:latin typeface="Comic Sans MS" panose="030F0702030302020204" pitchFamily="66" charset="0"/>
              </a:rPr>
              <a:t>GLI ESSERI UMANI</a:t>
            </a:r>
            <a:r>
              <a:rPr lang="it-IT" sz="2400" i="1" dirty="0" smtClean="0">
                <a:solidFill>
                  <a:schemeClr val="accent1">
                    <a:lumMod val="50000"/>
                  </a:schemeClr>
                </a:solidFill>
                <a:latin typeface="Comic Sans MS" panose="030F0702030302020204" pitchFamily="66" charset="0"/>
              </a:rPr>
              <a:t>, </a:t>
            </a:r>
          </a:p>
          <a:p>
            <a:pPr algn="ctr"/>
            <a:r>
              <a:rPr lang="it-IT" sz="2400" i="1" dirty="0" smtClean="0">
                <a:solidFill>
                  <a:schemeClr val="accent1">
                    <a:lumMod val="50000"/>
                  </a:schemeClr>
                </a:solidFill>
                <a:latin typeface="Comic Sans MS" panose="030F0702030302020204" pitchFamily="66" charset="0"/>
              </a:rPr>
              <a:t>capaci </a:t>
            </a:r>
            <a:r>
              <a:rPr lang="it-IT" sz="2400" i="1" dirty="0">
                <a:solidFill>
                  <a:schemeClr val="accent1">
                    <a:lumMod val="50000"/>
                  </a:schemeClr>
                </a:solidFill>
                <a:latin typeface="Comic Sans MS" panose="030F0702030302020204" pitchFamily="66" charset="0"/>
              </a:rPr>
              <a:t>di degradarsi fino all’estremo, </a:t>
            </a:r>
            <a:endParaRPr lang="it-IT" sz="2400" i="1" dirty="0" smtClean="0">
              <a:solidFill>
                <a:schemeClr val="accent1">
                  <a:lumMod val="50000"/>
                </a:schemeClr>
              </a:solidFill>
              <a:latin typeface="Comic Sans MS" panose="030F0702030302020204" pitchFamily="66" charset="0"/>
            </a:endParaRPr>
          </a:p>
          <a:p>
            <a:pPr algn="ctr"/>
            <a:endParaRPr lang="it-IT" sz="800" i="1" dirty="0">
              <a:solidFill>
                <a:schemeClr val="accent1">
                  <a:lumMod val="50000"/>
                </a:schemeClr>
              </a:solidFill>
              <a:latin typeface="Comic Sans MS" panose="030F0702030302020204" pitchFamily="66" charset="0"/>
            </a:endParaRPr>
          </a:p>
          <a:p>
            <a:pPr algn="ctr"/>
            <a:r>
              <a:rPr lang="it-IT" sz="2400" i="1" dirty="0" smtClean="0">
                <a:solidFill>
                  <a:schemeClr val="accent1">
                    <a:lumMod val="50000"/>
                  </a:schemeClr>
                </a:solidFill>
                <a:latin typeface="Comic Sans MS" panose="030F0702030302020204" pitchFamily="66" charset="0"/>
              </a:rPr>
              <a:t>possono </a:t>
            </a:r>
            <a:r>
              <a:rPr lang="it-IT" sz="2400" i="1" dirty="0">
                <a:solidFill>
                  <a:schemeClr val="accent1">
                    <a:lumMod val="50000"/>
                  </a:schemeClr>
                </a:solidFill>
                <a:latin typeface="Comic Sans MS" panose="030F0702030302020204" pitchFamily="66" charset="0"/>
              </a:rPr>
              <a:t>anche superarsi, ritornare a scegliere il bene e rigenerarsi, al di là di qualsiasi condizionamento psicologico e sociale che venga loro imposto. </a:t>
            </a:r>
            <a:endParaRPr lang="it-IT" sz="2400" i="1" dirty="0" smtClean="0">
              <a:solidFill>
                <a:schemeClr val="accent1">
                  <a:lumMod val="50000"/>
                </a:schemeClr>
              </a:solidFill>
              <a:latin typeface="Comic Sans MS" panose="030F0702030302020204" pitchFamily="66" charset="0"/>
            </a:endParaRPr>
          </a:p>
          <a:p>
            <a:pPr algn="ctr"/>
            <a:endParaRPr lang="it-IT" sz="800" i="1" dirty="0" smtClean="0">
              <a:solidFill>
                <a:schemeClr val="accent1">
                  <a:lumMod val="50000"/>
                </a:schemeClr>
              </a:solidFill>
              <a:latin typeface="Comic Sans MS" panose="030F0702030302020204" pitchFamily="66" charset="0"/>
            </a:endParaRPr>
          </a:p>
          <a:p>
            <a:pPr algn="ctr"/>
            <a:r>
              <a:rPr lang="it-IT" sz="2400" i="1" dirty="0" smtClean="0">
                <a:solidFill>
                  <a:schemeClr val="accent1">
                    <a:lumMod val="50000"/>
                  </a:schemeClr>
                </a:solidFill>
                <a:latin typeface="Comic Sans MS" panose="030F0702030302020204" pitchFamily="66" charset="0"/>
              </a:rPr>
              <a:t>Sono </a:t>
            </a:r>
            <a:r>
              <a:rPr lang="it-IT" sz="2400" i="1" dirty="0">
                <a:solidFill>
                  <a:schemeClr val="accent1">
                    <a:lumMod val="50000"/>
                  </a:schemeClr>
                </a:solidFill>
                <a:latin typeface="Comic Sans MS" panose="030F0702030302020204" pitchFamily="66" charset="0"/>
              </a:rPr>
              <a:t>capaci di guardare a sé stessi con onestà, di far emergere il proprio disgusto e di intraprendere nuove strade verso la vera libertà. </a:t>
            </a:r>
            <a:endParaRPr lang="it-IT" sz="2400" i="1" dirty="0" smtClean="0">
              <a:solidFill>
                <a:schemeClr val="accent1">
                  <a:lumMod val="50000"/>
                </a:schemeClr>
              </a:solidFill>
              <a:latin typeface="Comic Sans MS" panose="030F0702030302020204" pitchFamily="66" charset="0"/>
            </a:endParaRPr>
          </a:p>
          <a:p>
            <a:pPr algn="ctr"/>
            <a:endParaRPr lang="it-IT" sz="800" i="1" dirty="0" smtClean="0">
              <a:solidFill>
                <a:schemeClr val="accent1">
                  <a:lumMod val="50000"/>
                </a:schemeClr>
              </a:solidFill>
              <a:latin typeface="Comic Sans MS" panose="030F0702030302020204" pitchFamily="66" charset="0"/>
            </a:endParaRPr>
          </a:p>
          <a:p>
            <a:pPr algn="ctr"/>
            <a:r>
              <a:rPr lang="it-IT" sz="2400" b="1" i="1" dirty="0" smtClean="0">
                <a:solidFill>
                  <a:schemeClr val="accent1">
                    <a:lumMod val="50000"/>
                  </a:schemeClr>
                </a:solidFill>
                <a:latin typeface="Comic Sans MS" panose="030F0702030302020204" pitchFamily="66" charset="0"/>
              </a:rPr>
              <a:t>Non </a:t>
            </a:r>
            <a:r>
              <a:rPr lang="it-IT" sz="2400" b="1" i="1" dirty="0">
                <a:solidFill>
                  <a:schemeClr val="accent1">
                    <a:lumMod val="50000"/>
                  </a:schemeClr>
                </a:solidFill>
                <a:latin typeface="Comic Sans MS" panose="030F0702030302020204" pitchFamily="66" charset="0"/>
              </a:rPr>
              <a:t>esistono sistemi che annullino completamente l’apertura al bene, alla verità e alla bellezza, né la capacità di reagire, che Dio continua ad incoraggiare dal profondo dei nostri cuori</a:t>
            </a:r>
            <a:r>
              <a:rPr lang="it-IT" sz="2400" i="1" dirty="0">
                <a:solidFill>
                  <a:schemeClr val="accent1">
                    <a:lumMod val="50000"/>
                  </a:schemeClr>
                </a:solidFill>
                <a:latin typeface="Comic Sans MS" panose="030F0702030302020204" pitchFamily="66" charset="0"/>
              </a:rPr>
              <a:t>. </a:t>
            </a:r>
            <a:r>
              <a:rPr lang="it-IT" sz="2400" dirty="0" smtClean="0">
                <a:solidFill>
                  <a:schemeClr val="accent1">
                    <a:lumMod val="50000"/>
                  </a:schemeClr>
                </a:solidFill>
                <a:latin typeface="Comic Sans MS" panose="030F0702030302020204" pitchFamily="66" charset="0"/>
              </a:rPr>
              <a:t> </a:t>
            </a:r>
            <a:endParaRPr lang="it-IT" sz="2400" dirty="0">
              <a:solidFill>
                <a:schemeClr val="accent1">
                  <a:lumMod val="50000"/>
                </a:schemeClr>
              </a:solidFill>
              <a:latin typeface="Comic Sans MS" panose="030F0702030302020204" pitchFamily="66" charset="0"/>
            </a:endParaRPr>
          </a:p>
        </p:txBody>
      </p:sp>
      <p:sp>
        <p:nvSpPr>
          <p:cNvPr id="4" name="Rettangolo 3"/>
          <p:cNvSpPr/>
          <p:nvPr/>
        </p:nvSpPr>
        <p:spPr>
          <a:xfrm>
            <a:off x="215516" y="5047536"/>
            <a:ext cx="8712968" cy="1384995"/>
          </a:xfrm>
          <a:prstGeom prst="rect">
            <a:avLst/>
          </a:prstGeom>
          <a:solidFill>
            <a:schemeClr val="accent1">
              <a:lumMod val="75000"/>
            </a:schemeClr>
          </a:solidFill>
        </p:spPr>
        <p:txBody>
          <a:bodyPr wrap="square">
            <a:spAutoFit/>
          </a:bodyPr>
          <a:lstStyle/>
          <a:p>
            <a:pPr algn="ctr"/>
            <a:r>
              <a:rPr lang="it-IT" sz="2800" b="1" i="1" dirty="0">
                <a:solidFill>
                  <a:srgbClr val="FFFF00"/>
                </a:solidFill>
                <a:latin typeface="Comic Sans MS" panose="030F0702030302020204" pitchFamily="66" charset="0"/>
              </a:rPr>
              <a:t>Ad ogni persona di questo mondo chiedo di non dimenticare questa sua </a:t>
            </a:r>
            <a:r>
              <a:rPr lang="it-IT" sz="2800" b="1" i="1" dirty="0" smtClean="0">
                <a:solidFill>
                  <a:srgbClr val="FFFF00"/>
                </a:solidFill>
                <a:latin typeface="Comic Sans MS" panose="030F0702030302020204" pitchFamily="66" charset="0"/>
              </a:rPr>
              <a:t>dignità, </a:t>
            </a:r>
            <a:r>
              <a:rPr lang="it-IT" sz="2800" b="1" i="1" dirty="0">
                <a:solidFill>
                  <a:srgbClr val="FFFF00"/>
                </a:solidFill>
                <a:latin typeface="Comic Sans MS" panose="030F0702030302020204" pitchFamily="66" charset="0"/>
              </a:rPr>
              <a:t>che nessuno ha diritto di toglierle. </a:t>
            </a:r>
          </a:p>
        </p:txBody>
      </p:sp>
      <p:sp>
        <p:nvSpPr>
          <p:cNvPr id="5" name="CasellaDiTesto 4"/>
          <p:cNvSpPr txBox="1"/>
          <p:nvPr/>
        </p:nvSpPr>
        <p:spPr>
          <a:xfrm>
            <a:off x="215516" y="6289626"/>
            <a:ext cx="8685471" cy="369332"/>
          </a:xfrm>
          <a:prstGeom prst="rect">
            <a:avLst/>
          </a:prstGeom>
          <a:solidFill>
            <a:srgbClr val="FFC000"/>
          </a:solidFill>
        </p:spPr>
        <p:txBody>
          <a:bodyPr wrap="square" rtlCol="0">
            <a:spAutoFit/>
          </a:bodyPr>
          <a:lstStyle/>
          <a:p>
            <a:pPr algn="r"/>
            <a:r>
              <a:rPr lang="it-IT" dirty="0"/>
              <a:t>[</a:t>
            </a:r>
            <a:r>
              <a:rPr lang="it-IT" dirty="0" smtClean="0"/>
              <a:t>205]</a:t>
            </a:r>
            <a:endParaRPr lang="it-IT" dirty="0"/>
          </a:p>
        </p:txBody>
      </p:sp>
      <p:sp>
        <p:nvSpPr>
          <p:cNvPr id="6" name="Rettangolo 5"/>
          <p:cNvSpPr/>
          <p:nvPr/>
        </p:nvSpPr>
        <p:spPr>
          <a:xfrm>
            <a:off x="180170" y="6361079"/>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3255915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116632"/>
            <a:ext cx="9144000" cy="6494085"/>
          </a:xfrm>
          <a:prstGeom prst="rect">
            <a:avLst/>
          </a:prstGeom>
          <a:noFill/>
        </p:spPr>
        <p:txBody>
          <a:bodyPr wrap="square" rtlCol="0">
            <a:spAutoFit/>
          </a:bodyPr>
          <a:lstStyle/>
          <a:p>
            <a:pPr algn="ctr"/>
            <a:r>
              <a:rPr lang="it-IT" sz="2400" dirty="0" smtClean="0">
                <a:latin typeface="Comic Sans MS" panose="030F0702030302020204" pitchFamily="66" charset="0"/>
              </a:rPr>
              <a:t>LETTURE</a:t>
            </a:r>
          </a:p>
          <a:p>
            <a:pPr algn="ctr"/>
            <a:r>
              <a:rPr lang="it-IT" sz="2400" dirty="0" smtClean="0">
                <a:latin typeface="Comic Sans MS" panose="030F0702030302020204" pitchFamily="66" charset="0"/>
              </a:rPr>
              <a:t>(un </a:t>
            </a:r>
            <a:r>
              <a:rPr lang="it-IT" sz="2400" dirty="0" err="1" smtClean="0">
                <a:latin typeface="Comic Sans MS" panose="030F0702030302020204" pitchFamily="66" charset="0"/>
              </a:rPr>
              <a:t>pò</a:t>
            </a:r>
            <a:r>
              <a:rPr lang="it-IT" sz="2400" dirty="0" smtClean="0">
                <a:latin typeface="Comic Sans MS" panose="030F0702030302020204" pitchFamily="66" charset="0"/>
              </a:rPr>
              <a:t> di tutto, per </a:t>
            </a:r>
            <a:r>
              <a:rPr lang="it-IT" sz="2400" dirty="0" smtClean="0">
                <a:latin typeface="Comic Sans MS" panose="030F0702030302020204" pitchFamily="66" charset="0"/>
              </a:rPr>
              <a:t>tempo </a:t>
            </a:r>
            <a:r>
              <a:rPr lang="it-IT" sz="2400" dirty="0" smtClean="0">
                <a:latin typeface="Comic Sans MS" panose="030F0702030302020204" pitchFamily="66" charset="0"/>
              </a:rPr>
              <a:t>e per idee)</a:t>
            </a:r>
          </a:p>
          <a:p>
            <a:pPr marL="285750" indent="-285750">
              <a:buFontTx/>
              <a:buChar char="-"/>
            </a:pPr>
            <a:r>
              <a:rPr lang="it-IT" sz="2300" dirty="0" smtClean="0">
                <a:latin typeface="Comic Sans MS" panose="030F0702030302020204" pitchFamily="66" charset="0"/>
              </a:rPr>
              <a:t>Christian de </a:t>
            </a:r>
            <a:r>
              <a:rPr lang="it-IT" sz="2300" dirty="0" err="1" smtClean="0">
                <a:latin typeface="Comic Sans MS" panose="030F0702030302020204" pitchFamily="66" charset="0"/>
              </a:rPr>
              <a:t>Duve</a:t>
            </a:r>
            <a:r>
              <a:rPr lang="it-IT" sz="2300" dirty="0" smtClean="0">
                <a:latin typeface="Comic Sans MS" panose="030F0702030302020204" pitchFamily="66" charset="0"/>
              </a:rPr>
              <a:t> </a:t>
            </a:r>
            <a:r>
              <a:rPr lang="it-IT" sz="2300" dirty="0" smtClean="0">
                <a:latin typeface="Comic Sans MS" panose="030F0702030302020204" pitchFamily="66" charset="0"/>
              </a:rPr>
              <a:t>- Genetica </a:t>
            </a:r>
            <a:r>
              <a:rPr lang="it-IT" sz="2300" dirty="0" smtClean="0">
                <a:latin typeface="Comic Sans MS" panose="030F0702030302020204" pitchFamily="66" charset="0"/>
              </a:rPr>
              <a:t>del peccato originale. Il peso del passato sul futuro della vita. Raffaello Cortina </a:t>
            </a:r>
            <a:r>
              <a:rPr lang="it-IT" sz="2300" dirty="0" smtClean="0">
                <a:latin typeface="Comic Sans MS" panose="030F0702030302020204" pitchFamily="66" charset="0"/>
              </a:rPr>
              <a:t>Editore </a:t>
            </a:r>
            <a:r>
              <a:rPr lang="it-IT" sz="2300" dirty="0" smtClean="0">
                <a:latin typeface="Comic Sans MS" panose="030F0702030302020204" pitchFamily="66" charset="0"/>
              </a:rPr>
              <a:t>2010 </a:t>
            </a:r>
            <a:endParaRPr lang="it-IT" sz="2300" dirty="0" smtClean="0">
              <a:latin typeface="Comic Sans MS" panose="030F0702030302020204" pitchFamily="66" charset="0"/>
            </a:endParaRPr>
          </a:p>
          <a:p>
            <a:pPr marL="285750" indent="-285750">
              <a:buFontTx/>
              <a:buChar char="-"/>
            </a:pPr>
            <a:r>
              <a:rPr lang="it-IT" sz="2300" dirty="0" smtClean="0">
                <a:latin typeface="Comic Sans MS" panose="030F0702030302020204" pitchFamily="66" charset="0"/>
              </a:rPr>
              <a:t>Jacques </a:t>
            </a:r>
            <a:r>
              <a:rPr lang="it-IT" sz="2300" dirty="0" err="1" smtClean="0">
                <a:latin typeface="Comic Sans MS" panose="030F0702030302020204" pitchFamily="66" charset="0"/>
              </a:rPr>
              <a:t>Monod</a:t>
            </a:r>
            <a:r>
              <a:rPr lang="it-IT" sz="2300" dirty="0" smtClean="0">
                <a:latin typeface="Comic Sans MS" panose="030F0702030302020204" pitchFamily="66" charset="0"/>
              </a:rPr>
              <a:t> - Il </a:t>
            </a:r>
            <a:r>
              <a:rPr lang="it-IT" sz="2300" dirty="0" smtClean="0">
                <a:latin typeface="Comic Sans MS" panose="030F0702030302020204" pitchFamily="66" charset="0"/>
              </a:rPr>
              <a:t>caso e la necessità. Saggio sulla filosofia naturale della biologia contemporanea. EST </a:t>
            </a:r>
            <a:r>
              <a:rPr lang="it-IT" sz="2300" dirty="0" smtClean="0">
                <a:latin typeface="Comic Sans MS" panose="030F0702030302020204" pitchFamily="66" charset="0"/>
              </a:rPr>
              <a:t>Mondadori </a:t>
            </a:r>
            <a:r>
              <a:rPr lang="it-IT" sz="2300" dirty="0" smtClean="0">
                <a:latin typeface="Comic Sans MS" panose="030F0702030302020204" pitchFamily="66" charset="0"/>
              </a:rPr>
              <a:t>1970</a:t>
            </a:r>
            <a:endParaRPr lang="it-IT" sz="2300" dirty="0" smtClean="0">
              <a:latin typeface="Comic Sans MS" panose="030F0702030302020204" pitchFamily="66" charset="0"/>
            </a:endParaRPr>
          </a:p>
          <a:p>
            <a:pPr marL="285750" indent="-285750">
              <a:buFontTx/>
              <a:buChar char="-"/>
            </a:pPr>
            <a:r>
              <a:rPr lang="it-IT" sz="2300" dirty="0" smtClean="0">
                <a:latin typeface="Comic Sans MS" panose="030F0702030302020204" pitchFamily="66" charset="0"/>
              </a:rPr>
              <a:t>Pierre </a:t>
            </a:r>
            <a:r>
              <a:rPr lang="it-IT" sz="2300" dirty="0" err="1" smtClean="0">
                <a:latin typeface="Comic Sans MS" panose="030F0702030302020204" pitchFamily="66" charset="0"/>
              </a:rPr>
              <a:t>Teilhard</a:t>
            </a:r>
            <a:r>
              <a:rPr lang="it-IT" sz="2300" dirty="0" smtClean="0">
                <a:latin typeface="Comic Sans MS" panose="030F0702030302020204" pitchFamily="66" charset="0"/>
              </a:rPr>
              <a:t> de </a:t>
            </a:r>
            <a:r>
              <a:rPr lang="it-IT" sz="2300" dirty="0" err="1" smtClean="0">
                <a:latin typeface="Comic Sans MS" panose="030F0702030302020204" pitchFamily="66" charset="0"/>
              </a:rPr>
              <a:t>Chardin</a:t>
            </a:r>
            <a:r>
              <a:rPr lang="it-IT" sz="2300" dirty="0" smtClean="0">
                <a:latin typeface="Comic Sans MS" panose="030F0702030302020204" pitchFamily="66" charset="0"/>
              </a:rPr>
              <a:t> - Il </a:t>
            </a:r>
            <a:r>
              <a:rPr lang="it-IT" sz="2300" dirty="0" smtClean="0">
                <a:latin typeface="Comic Sans MS" panose="030F0702030302020204" pitchFamily="66" charset="0"/>
              </a:rPr>
              <a:t>fenomeno umano. </a:t>
            </a:r>
            <a:r>
              <a:rPr lang="it-IT" sz="2300" dirty="0" err="1" smtClean="0">
                <a:latin typeface="Comic Sans MS" panose="030F0702030302020204" pitchFamily="66" charset="0"/>
              </a:rPr>
              <a:t>Queriniana</a:t>
            </a:r>
            <a:r>
              <a:rPr lang="it-IT" sz="2300" dirty="0" smtClean="0">
                <a:latin typeface="Comic Sans MS" panose="030F0702030302020204" pitchFamily="66" charset="0"/>
              </a:rPr>
              <a:t> 2004 </a:t>
            </a:r>
            <a:endParaRPr lang="it-IT" sz="2300" dirty="0" smtClean="0">
              <a:latin typeface="Comic Sans MS" panose="030F0702030302020204" pitchFamily="66" charset="0"/>
            </a:endParaRPr>
          </a:p>
          <a:p>
            <a:pPr marL="285750" indent="-285750">
              <a:buFontTx/>
              <a:buChar char="-"/>
            </a:pPr>
            <a:r>
              <a:rPr lang="it-IT" sz="2300" dirty="0" smtClean="0">
                <a:latin typeface="Comic Sans MS" panose="030F0702030302020204" pitchFamily="66" charset="0"/>
              </a:rPr>
              <a:t>Michael </a:t>
            </a:r>
            <a:r>
              <a:rPr lang="it-IT" sz="2300" dirty="0" smtClean="0">
                <a:latin typeface="Comic Sans MS" panose="030F0702030302020204" pitchFamily="66" charset="0"/>
              </a:rPr>
              <a:t>Tomasello -  </a:t>
            </a:r>
            <a:r>
              <a:rPr lang="it-IT" sz="2300" dirty="0" smtClean="0">
                <a:latin typeface="Comic Sans MS" panose="030F0702030302020204" pitchFamily="66" charset="0"/>
              </a:rPr>
              <a:t>Altruisti nati. Perché cooperiamo fin da piccoli. Bollati </a:t>
            </a:r>
            <a:r>
              <a:rPr lang="it-IT" sz="2300" dirty="0" err="1" smtClean="0">
                <a:latin typeface="Comic Sans MS" panose="030F0702030302020204" pitchFamily="66" charset="0"/>
              </a:rPr>
              <a:t>Boringhieri</a:t>
            </a:r>
            <a:r>
              <a:rPr lang="it-IT" sz="2300" dirty="0" smtClean="0">
                <a:latin typeface="Comic Sans MS" panose="030F0702030302020204" pitchFamily="66" charset="0"/>
              </a:rPr>
              <a:t> 2017</a:t>
            </a:r>
            <a:endParaRPr lang="it-IT" sz="2300" dirty="0" smtClean="0">
              <a:latin typeface="Comic Sans MS" panose="030F0702030302020204" pitchFamily="66" charset="0"/>
            </a:endParaRPr>
          </a:p>
          <a:p>
            <a:pPr marL="285750" indent="-285750">
              <a:buFontTx/>
              <a:buChar char="-"/>
            </a:pPr>
            <a:r>
              <a:rPr lang="it-IT" sz="2300" dirty="0" smtClean="0">
                <a:latin typeface="Comic Sans MS" panose="030F0702030302020204" pitchFamily="66" charset="0"/>
              </a:rPr>
              <a:t>Guido Tonelli </a:t>
            </a:r>
            <a:r>
              <a:rPr lang="it-IT" sz="2300" dirty="0" smtClean="0">
                <a:latin typeface="Comic Sans MS" panose="030F0702030302020204" pitchFamily="66" charset="0"/>
              </a:rPr>
              <a:t>Genesi</a:t>
            </a:r>
            <a:r>
              <a:rPr lang="it-IT" sz="2300" dirty="0" smtClean="0">
                <a:latin typeface="Comic Sans MS" panose="030F0702030302020204" pitchFamily="66" charset="0"/>
              </a:rPr>
              <a:t>. Il grande </a:t>
            </a:r>
            <a:r>
              <a:rPr lang="it-IT" sz="2300" dirty="0" err="1" smtClean="0">
                <a:latin typeface="Comic Sans MS" panose="030F0702030302020204" pitchFamily="66" charset="0"/>
              </a:rPr>
              <a:t>raccono</a:t>
            </a:r>
            <a:r>
              <a:rPr lang="it-IT" sz="2300" dirty="0" smtClean="0">
                <a:latin typeface="Comic Sans MS" panose="030F0702030302020204" pitchFamily="66" charset="0"/>
              </a:rPr>
              <a:t> delle origini. </a:t>
            </a:r>
            <a:r>
              <a:rPr lang="it-IT" sz="2300" dirty="0" smtClean="0">
                <a:latin typeface="Comic Sans MS" panose="030F0702030302020204" pitchFamily="66" charset="0"/>
              </a:rPr>
              <a:t>Feltrinelli  2019 </a:t>
            </a:r>
            <a:endParaRPr lang="it-IT" sz="2300" dirty="0" smtClean="0">
              <a:latin typeface="Comic Sans MS" panose="030F0702030302020204" pitchFamily="66" charset="0"/>
            </a:endParaRPr>
          </a:p>
          <a:p>
            <a:pPr marL="285750" indent="-285750">
              <a:buFontTx/>
              <a:buChar char="-"/>
            </a:pPr>
            <a:r>
              <a:rPr lang="it-IT" sz="2300" dirty="0" smtClean="0">
                <a:latin typeface="Comic Sans MS" panose="030F0702030302020204" pitchFamily="66" charset="0"/>
              </a:rPr>
              <a:t>Orlando Franceschelli </a:t>
            </a:r>
            <a:r>
              <a:rPr lang="it-IT" sz="2300" dirty="0" smtClean="0">
                <a:latin typeface="Comic Sans MS" panose="030F0702030302020204" pitchFamily="66" charset="0"/>
              </a:rPr>
              <a:t>- Dio </a:t>
            </a:r>
            <a:r>
              <a:rPr lang="it-IT" sz="2300" dirty="0" smtClean="0">
                <a:latin typeface="Comic Sans MS" panose="030F0702030302020204" pitchFamily="66" charset="0"/>
              </a:rPr>
              <a:t>e Darwin. Natura e uomo, tre evoluzione e creazione.  Donzelli editore</a:t>
            </a:r>
            <a:r>
              <a:rPr lang="it-IT" sz="2300" dirty="0">
                <a:latin typeface="Comic Sans MS" panose="030F0702030302020204" pitchFamily="66" charset="0"/>
              </a:rPr>
              <a:t>. </a:t>
            </a:r>
            <a:r>
              <a:rPr lang="it-IT" sz="2300" dirty="0" smtClean="0">
                <a:latin typeface="Comic Sans MS" panose="030F0702030302020204" pitchFamily="66" charset="0"/>
              </a:rPr>
              <a:t>2005 </a:t>
            </a:r>
            <a:endParaRPr lang="it-IT" sz="2300" dirty="0" smtClean="0">
              <a:latin typeface="Comic Sans MS" panose="030F0702030302020204" pitchFamily="66" charset="0"/>
            </a:endParaRPr>
          </a:p>
          <a:p>
            <a:pPr marL="285750" indent="-285750">
              <a:buFontTx/>
              <a:buChar char="-"/>
            </a:pPr>
            <a:r>
              <a:rPr lang="it-IT" sz="2300" dirty="0" err="1" smtClean="0">
                <a:latin typeface="Comic Sans MS" panose="030F0702030302020204" pitchFamily="66" charset="0"/>
              </a:rPr>
              <a:t>Alister</a:t>
            </a:r>
            <a:r>
              <a:rPr lang="it-IT" sz="2300" dirty="0" smtClean="0">
                <a:latin typeface="Comic Sans MS" panose="030F0702030302020204" pitchFamily="66" charset="0"/>
              </a:rPr>
              <a:t> </a:t>
            </a:r>
            <a:r>
              <a:rPr lang="it-IT" sz="2300" dirty="0" err="1" smtClean="0">
                <a:latin typeface="Comic Sans MS" panose="030F0702030302020204" pitchFamily="66" charset="0"/>
              </a:rPr>
              <a:t>McGrath</a:t>
            </a:r>
            <a:r>
              <a:rPr lang="it-IT" sz="2300" dirty="0" smtClean="0">
                <a:latin typeface="Comic Sans MS" panose="030F0702030302020204" pitchFamily="66" charset="0"/>
              </a:rPr>
              <a:t> </a:t>
            </a:r>
            <a:r>
              <a:rPr lang="it-IT" sz="2300" dirty="0" smtClean="0">
                <a:latin typeface="Comic Sans MS" panose="030F0702030302020204" pitchFamily="66" charset="0"/>
              </a:rPr>
              <a:t>- Dio </a:t>
            </a:r>
            <a:r>
              <a:rPr lang="it-IT" sz="2300" dirty="0" smtClean="0">
                <a:latin typeface="Comic Sans MS" panose="030F0702030302020204" pitchFamily="66" charset="0"/>
              </a:rPr>
              <a:t>e l’evoluzione, La discussione attuale. </a:t>
            </a:r>
            <a:r>
              <a:rPr lang="it-IT" sz="2300" dirty="0" err="1" smtClean="0">
                <a:latin typeface="Comic Sans MS" panose="030F0702030302020204" pitchFamily="66" charset="0"/>
              </a:rPr>
              <a:t>Rubbettino</a:t>
            </a:r>
            <a:r>
              <a:rPr lang="it-IT" sz="2300" dirty="0" smtClean="0">
                <a:latin typeface="Comic Sans MS" panose="030F0702030302020204" pitchFamily="66" charset="0"/>
              </a:rPr>
              <a:t> ed</a:t>
            </a:r>
            <a:r>
              <a:rPr lang="it-IT" sz="2300" dirty="0">
                <a:latin typeface="Comic Sans MS" panose="030F0702030302020204" pitchFamily="66" charset="0"/>
              </a:rPr>
              <a:t>. </a:t>
            </a:r>
            <a:r>
              <a:rPr lang="it-IT" sz="2300" dirty="0" smtClean="0">
                <a:latin typeface="Comic Sans MS" panose="030F0702030302020204" pitchFamily="66" charset="0"/>
              </a:rPr>
              <a:t>2006 </a:t>
            </a:r>
            <a:endParaRPr lang="it-IT" sz="2300" dirty="0" smtClean="0">
              <a:latin typeface="Comic Sans MS" panose="030F0702030302020204" pitchFamily="66" charset="0"/>
            </a:endParaRPr>
          </a:p>
          <a:p>
            <a:pPr marL="285750" indent="-285750">
              <a:buFontTx/>
              <a:buChar char="-"/>
            </a:pPr>
            <a:r>
              <a:rPr lang="it-IT" sz="2300" dirty="0" smtClean="0">
                <a:latin typeface="Comic Sans MS" panose="030F0702030302020204" pitchFamily="66" charset="0"/>
              </a:rPr>
              <a:t>Francesco -  In </a:t>
            </a:r>
            <a:r>
              <a:rPr lang="it-IT" sz="2300" dirty="0" smtClean="0">
                <a:latin typeface="Comic Sans MS" panose="030F0702030302020204" pitchFamily="66" charset="0"/>
              </a:rPr>
              <a:t>Principio. I racconti della creazione letti dal Papa. </a:t>
            </a:r>
            <a:r>
              <a:rPr lang="it-IT" sz="2300" dirty="0" err="1" smtClean="0">
                <a:latin typeface="Comic Sans MS" panose="030F0702030302020204" pitchFamily="66" charset="0"/>
              </a:rPr>
              <a:t>Castelvecchi</a:t>
            </a:r>
            <a:r>
              <a:rPr lang="it-IT" sz="2300" dirty="0" smtClean="0">
                <a:latin typeface="Comic Sans MS" panose="030F0702030302020204" pitchFamily="66" charset="0"/>
              </a:rPr>
              <a:t> 2017 </a:t>
            </a:r>
            <a:endParaRPr lang="it-IT" sz="2300" dirty="0" smtClean="0">
              <a:latin typeface="Comic Sans MS" panose="030F0702030302020204" pitchFamily="66" charset="0"/>
            </a:endParaRPr>
          </a:p>
        </p:txBody>
      </p:sp>
    </p:spTree>
    <p:extLst>
      <p:ext uri="{BB962C8B-B14F-4D97-AF65-F5344CB8AC3E}">
        <p14:creationId xmlns:p14="http://schemas.microsoft.com/office/powerpoint/2010/main" val="25980642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7504" y="612845"/>
            <a:ext cx="8928992" cy="5047536"/>
          </a:xfrm>
          <a:prstGeom prst="rect">
            <a:avLst/>
          </a:prstGeom>
        </p:spPr>
        <p:txBody>
          <a:bodyPr wrap="square">
            <a:spAutoFit/>
          </a:bodyPr>
          <a:lstStyle/>
          <a:p>
            <a:pPr marL="285750" indent="-285750">
              <a:buFontTx/>
              <a:buChar char="-"/>
            </a:pPr>
            <a:r>
              <a:rPr lang="it-IT" sz="2300" dirty="0">
                <a:latin typeface="Comic Sans MS" panose="030F0702030302020204" pitchFamily="66" charset="0"/>
              </a:rPr>
              <a:t>Ludovico </a:t>
            </a:r>
            <a:r>
              <a:rPr lang="it-IT" sz="2300" dirty="0" err="1">
                <a:latin typeface="Comic Sans MS" panose="030F0702030302020204" pitchFamily="66" charset="0"/>
              </a:rPr>
              <a:t>Galleni</a:t>
            </a:r>
            <a:r>
              <a:rPr lang="it-IT" sz="2300" dirty="0">
                <a:latin typeface="Comic Sans MS" panose="030F0702030302020204" pitchFamily="66" charset="0"/>
              </a:rPr>
              <a:t> (2016) Verso la noosfera. Dall’Universo ordinato alla Terra da costruire. San Paolo</a:t>
            </a:r>
          </a:p>
          <a:p>
            <a:pPr marL="285750" indent="-285750">
              <a:buFontTx/>
              <a:buChar char="-"/>
            </a:pPr>
            <a:r>
              <a:rPr lang="it-IT" sz="2300" dirty="0">
                <a:latin typeface="Comic Sans MS" panose="030F0702030302020204" pitchFamily="66" charset="0"/>
              </a:rPr>
              <a:t>John </a:t>
            </a:r>
            <a:r>
              <a:rPr lang="it-IT" sz="2300" dirty="0" err="1">
                <a:latin typeface="Comic Sans MS" panose="030F0702030302020204" pitchFamily="66" charset="0"/>
              </a:rPr>
              <a:t>Shelby</a:t>
            </a:r>
            <a:r>
              <a:rPr lang="it-IT" sz="2300" dirty="0">
                <a:latin typeface="Comic Sans MS" panose="030F0702030302020204" pitchFamily="66" charset="0"/>
              </a:rPr>
              <a:t> </a:t>
            </a:r>
            <a:r>
              <a:rPr lang="it-IT" sz="2300" dirty="0" err="1">
                <a:latin typeface="Comic Sans MS" panose="030F0702030302020204" pitchFamily="66" charset="0"/>
              </a:rPr>
              <a:t>Spong</a:t>
            </a:r>
            <a:r>
              <a:rPr lang="it-IT" sz="2300" dirty="0">
                <a:latin typeface="Comic Sans MS" panose="030F0702030302020204" pitchFamily="66" charset="0"/>
              </a:rPr>
              <a:t>, Maria Lopez </a:t>
            </a:r>
            <a:r>
              <a:rPr lang="it-IT" sz="2300" dirty="0" err="1">
                <a:latin typeface="Comic Sans MS" panose="030F0702030302020204" pitchFamily="66" charset="0"/>
              </a:rPr>
              <a:t>Vigil</a:t>
            </a:r>
            <a:r>
              <a:rPr lang="it-IT" sz="2300" dirty="0">
                <a:latin typeface="Comic Sans MS" panose="030F0702030302020204" pitchFamily="66" charset="0"/>
              </a:rPr>
              <a:t>, Roger </a:t>
            </a:r>
            <a:r>
              <a:rPr lang="it-IT" sz="2300" dirty="0" err="1">
                <a:latin typeface="Comic Sans MS" panose="030F0702030302020204" pitchFamily="66" charset="0"/>
              </a:rPr>
              <a:t>Lenaers</a:t>
            </a:r>
            <a:r>
              <a:rPr lang="it-IT" sz="2300" dirty="0">
                <a:latin typeface="Comic Sans MS" panose="030F0702030302020204" pitchFamily="66" charset="0"/>
              </a:rPr>
              <a:t>, José Maria </a:t>
            </a:r>
            <a:r>
              <a:rPr lang="it-IT" sz="2300" dirty="0" err="1">
                <a:latin typeface="Comic Sans MS" panose="030F0702030302020204" pitchFamily="66" charset="0"/>
              </a:rPr>
              <a:t>Vigil</a:t>
            </a:r>
            <a:r>
              <a:rPr lang="it-IT" sz="2300" dirty="0">
                <a:latin typeface="Comic Sans MS" panose="030F0702030302020204" pitchFamily="66" charset="0"/>
              </a:rPr>
              <a:t> (2016) Oltre le religioni. Una nuova epoca per la spiritualità umana. Gabrielli ed</a:t>
            </a:r>
            <a:r>
              <a:rPr lang="it-IT" sz="2300" dirty="0" smtClean="0">
                <a:latin typeface="Comic Sans MS" panose="030F0702030302020204" pitchFamily="66" charset="0"/>
              </a:rPr>
              <a:t>.</a:t>
            </a:r>
          </a:p>
          <a:p>
            <a:pPr marL="285750" indent="-285750">
              <a:buFontTx/>
              <a:buChar char="-"/>
            </a:pPr>
            <a:r>
              <a:rPr lang="it-IT" sz="2300" dirty="0" smtClean="0">
                <a:latin typeface="Comic Sans MS" panose="030F0702030302020204" pitchFamily="66" charset="0"/>
              </a:rPr>
              <a:t>Telmo Pievani (2013) Anatomia di una rivoluzione. La logica della scoperta scientifica di Darwin.  </a:t>
            </a:r>
            <a:r>
              <a:rPr lang="it-IT" sz="2300" dirty="0" err="1" smtClean="0">
                <a:latin typeface="Comic Sans MS" panose="030F0702030302020204" pitchFamily="66" charset="0"/>
              </a:rPr>
              <a:t>Mimesis</a:t>
            </a:r>
            <a:r>
              <a:rPr lang="it-IT" sz="2300" dirty="0" smtClean="0">
                <a:latin typeface="Comic Sans MS" panose="030F0702030302020204" pitchFamily="66" charset="0"/>
              </a:rPr>
              <a:t> epistemologia</a:t>
            </a:r>
            <a:endParaRPr lang="it-IT" sz="2300" dirty="0">
              <a:latin typeface="Comic Sans MS" panose="030F0702030302020204" pitchFamily="66" charset="0"/>
            </a:endParaRPr>
          </a:p>
          <a:p>
            <a:pPr marL="285750" indent="-285750">
              <a:buFontTx/>
              <a:buChar char="-"/>
            </a:pPr>
            <a:r>
              <a:rPr lang="it-IT" sz="2300" dirty="0">
                <a:latin typeface="Comic Sans MS" panose="030F0702030302020204" pitchFamily="66" charset="0"/>
              </a:rPr>
              <a:t>José </a:t>
            </a:r>
            <a:r>
              <a:rPr lang="it-IT" sz="2300" dirty="0" err="1">
                <a:latin typeface="Comic Sans MS" panose="030F0702030302020204" pitchFamily="66" charset="0"/>
              </a:rPr>
              <a:t>Arregi</a:t>
            </a:r>
            <a:r>
              <a:rPr lang="it-IT" sz="2300" dirty="0">
                <a:latin typeface="Comic Sans MS" panose="030F0702030302020204" pitchFamily="66" charset="0"/>
              </a:rPr>
              <a:t>, Leonardo </a:t>
            </a:r>
            <a:r>
              <a:rPr lang="it-IT" sz="2300" dirty="0" err="1">
                <a:latin typeface="Comic Sans MS" panose="030F0702030302020204" pitchFamily="66" charset="0"/>
              </a:rPr>
              <a:t>Boff</a:t>
            </a:r>
            <a:r>
              <a:rPr lang="it-IT" sz="2300" dirty="0">
                <a:latin typeface="Comic Sans MS" panose="030F0702030302020204" pitchFamily="66" charset="0"/>
              </a:rPr>
              <a:t>, Ivone </a:t>
            </a:r>
            <a:r>
              <a:rPr lang="it-IT" sz="2300" dirty="0" err="1">
                <a:latin typeface="Comic Sans MS" panose="030F0702030302020204" pitchFamily="66" charset="0"/>
              </a:rPr>
              <a:t>Gebara</a:t>
            </a:r>
            <a:r>
              <a:rPr lang="it-IT" sz="2300" dirty="0">
                <a:latin typeface="Comic Sans MS" panose="030F0702030302020204" pitchFamily="66" charset="0"/>
              </a:rPr>
              <a:t>, Manuel Gonzalo, José Maria </a:t>
            </a:r>
            <a:r>
              <a:rPr lang="it-IT" sz="2300" dirty="0" err="1">
                <a:latin typeface="Comic Sans MS" panose="030F0702030302020204" pitchFamily="66" charset="0"/>
              </a:rPr>
              <a:t>Vigil</a:t>
            </a:r>
            <a:r>
              <a:rPr lang="it-IT" sz="2300" dirty="0">
                <a:latin typeface="Comic Sans MS" panose="030F0702030302020204" pitchFamily="66" charset="0"/>
              </a:rPr>
              <a:t> (</a:t>
            </a:r>
            <a:r>
              <a:rPr lang="it-IT" sz="2300" dirty="0" smtClean="0">
                <a:latin typeface="Comic Sans MS" panose="030F0702030302020204" pitchFamily="66" charset="0"/>
              </a:rPr>
              <a:t>2018) </a:t>
            </a:r>
            <a:r>
              <a:rPr lang="it-IT" sz="2300" dirty="0">
                <a:latin typeface="Comic Sans MS" panose="030F0702030302020204" pitchFamily="66" charset="0"/>
              </a:rPr>
              <a:t>Il cosmo come rivelazione. Una nuova storia sacra per l’umanità. Gabrielli ed.</a:t>
            </a:r>
          </a:p>
          <a:p>
            <a:pPr marL="285750" indent="-285750">
              <a:buFontTx/>
              <a:buChar char="-"/>
            </a:pPr>
            <a:r>
              <a:rPr lang="it-IT" sz="2300" dirty="0">
                <a:latin typeface="Comic Sans MS" panose="030F0702030302020204" pitchFamily="66" charset="0"/>
              </a:rPr>
              <a:t>Jacques </a:t>
            </a:r>
            <a:r>
              <a:rPr lang="it-IT" sz="2300" dirty="0" err="1">
                <a:latin typeface="Comic Sans MS" panose="030F0702030302020204" pitchFamily="66" charset="0"/>
              </a:rPr>
              <a:t>Arnoud</a:t>
            </a:r>
            <a:r>
              <a:rPr lang="it-IT" sz="2300" dirty="0">
                <a:latin typeface="Comic Sans MS" panose="030F0702030302020204" pitchFamily="66" charset="0"/>
              </a:rPr>
              <a:t> (2000) La teologia dopo Darwin. Elementi per </a:t>
            </a:r>
            <a:r>
              <a:rPr lang="it-IT" sz="2300" dirty="0" err="1">
                <a:latin typeface="Comic Sans MS" panose="030F0702030302020204" pitchFamily="66" charset="0"/>
              </a:rPr>
              <a:t>na</a:t>
            </a:r>
            <a:r>
              <a:rPr lang="it-IT" sz="2300" dirty="0">
                <a:latin typeface="Comic Sans MS" panose="030F0702030302020204" pitchFamily="66" charset="0"/>
              </a:rPr>
              <a:t> teologia della creazione in una prospettiva evoluzionista.</a:t>
            </a:r>
          </a:p>
          <a:p>
            <a:pPr marL="285750" indent="-285750">
              <a:buFontTx/>
              <a:buChar char="-"/>
            </a:pPr>
            <a:r>
              <a:rPr lang="it-IT" sz="2300" dirty="0">
                <a:latin typeface="Comic Sans MS" panose="030F0702030302020204" pitchFamily="66" charset="0"/>
              </a:rPr>
              <a:t>Marco </a:t>
            </a:r>
            <a:r>
              <a:rPr lang="it-IT" sz="2300" dirty="0" err="1">
                <a:latin typeface="Comic Sans MS" panose="030F0702030302020204" pitchFamily="66" charset="0"/>
              </a:rPr>
              <a:t>Bersanelli</a:t>
            </a:r>
            <a:r>
              <a:rPr lang="it-IT" sz="2300" dirty="0">
                <a:latin typeface="Comic Sans MS" panose="030F0702030302020204" pitchFamily="66" charset="0"/>
              </a:rPr>
              <a:t>, Mario </a:t>
            </a:r>
            <a:r>
              <a:rPr lang="it-IT" sz="2300" dirty="0" err="1">
                <a:latin typeface="Comic Sans MS" panose="030F0702030302020204" pitchFamily="66" charset="0"/>
              </a:rPr>
              <a:t>Gargantini</a:t>
            </a:r>
            <a:r>
              <a:rPr lang="it-IT" sz="2300" dirty="0">
                <a:latin typeface="Comic Sans MS" panose="030F0702030302020204" pitchFamily="66" charset="0"/>
              </a:rPr>
              <a:t> </a:t>
            </a:r>
            <a:r>
              <a:rPr lang="it-IT" sz="2300" dirty="0" smtClean="0">
                <a:latin typeface="Comic Sans MS" panose="030F0702030302020204" pitchFamily="66" charset="0"/>
              </a:rPr>
              <a:t>(2003) </a:t>
            </a:r>
            <a:r>
              <a:rPr lang="it-IT" sz="2300" dirty="0">
                <a:latin typeface="Comic Sans MS" panose="030F0702030302020204" pitchFamily="66" charset="0"/>
              </a:rPr>
              <a:t>Solo lo stupore conosce. L’avventura della </a:t>
            </a:r>
            <a:r>
              <a:rPr lang="it-IT" sz="2300">
                <a:latin typeface="Comic Sans MS" panose="030F0702030302020204" pitchFamily="66" charset="0"/>
              </a:rPr>
              <a:t>ricerca </a:t>
            </a:r>
            <a:r>
              <a:rPr lang="it-IT" sz="2300" smtClean="0">
                <a:latin typeface="Comic Sans MS" panose="030F0702030302020204" pitchFamily="66" charset="0"/>
              </a:rPr>
              <a:t>scientifica. </a:t>
            </a:r>
            <a:r>
              <a:rPr lang="it-IT" sz="2300" dirty="0" smtClean="0">
                <a:latin typeface="Comic Sans MS" panose="030F0702030302020204" pitchFamily="66" charset="0"/>
              </a:rPr>
              <a:t>Rizzoli</a:t>
            </a:r>
            <a:endParaRPr lang="it-IT" sz="2300" dirty="0">
              <a:latin typeface="Comic Sans MS" panose="030F0702030302020204" pitchFamily="66" charset="0"/>
            </a:endParaRPr>
          </a:p>
        </p:txBody>
      </p:sp>
    </p:spTree>
    <p:extLst>
      <p:ext uri="{BB962C8B-B14F-4D97-AF65-F5344CB8AC3E}">
        <p14:creationId xmlns:p14="http://schemas.microsoft.com/office/powerpoint/2010/main" val="3625701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2007" y="1412776"/>
            <a:ext cx="9036497" cy="1446550"/>
          </a:xfrm>
          <a:prstGeom prst="rect">
            <a:avLst/>
          </a:prstGeom>
          <a:solidFill>
            <a:schemeClr val="bg2">
              <a:lumMod val="50000"/>
            </a:schemeClr>
          </a:solidFill>
        </p:spPr>
        <p:txBody>
          <a:bodyPr wrap="square" rtlCol="0">
            <a:spAutoFit/>
          </a:bodyPr>
          <a:lstStyle/>
          <a:p>
            <a:pPr algn="ctr"/>
            <a:r>
              <a:rPr lang="it-IT" sz="2800" b="1" dirty="0" smtClean="0">
                <a:solidFill>
                  <a:srgbClr val="FFFF00"/>
                </a:solidFill>
                <a:latin typeface="Comic Sans MS" panose="030F0702030302020204" pitchFamily="66" charset="0"/>
              </a:rPr>
              <a:t>RISCOPRIRE LA DIGNITA’ DI ESSERI VIVENTI </a:t>
            </a:r>
          </a:p>
          <a:p>
            <a:pPr algn="ctr"/>
            <a:r>
              <a:rPr lang="it-IT" sz="2800" b="1" dirty="0" smtClean="0">
                <a:solidFill>
                  <a:srgbClr val="FFFF00"/>
                </a:solidFill>
                <a:latin typeface="Comic Sans MS" panose="030F0702030302020204" pitchFamily="66" charset="0"/>
              </a:rPr>
              <a:t>DOTATI DI INTELLIGENZA, </a:t>
            </a:r>
          </a:p>
          <a:p>
            <a:pPr algn="ctr"/>
            <a:r>
              <a:rPr lang="it-IT" sz="2800" b="1" i="1" dirty="0" smtClean="0">
                <a:solidFill>
                  <a:srgbClr val="FFFF00"/>
                </a:solidFill>
                <a:latin typeface="Comic Sans MS" panose="030F0702030302020204" pitchFamily="66" charset="0"/>
              </a:rPr>
              <a:t>      CAPACI DI ALLARGARE LO SGUARDO  </a:t>
            </a:r>
            <a:r>
              <a:rPr lang="it-IT" sz="3200" b="1" i="1" dirty="0" smtClean="0">
                <a:solidFill>
                  <a:srgbClr val="FFFF00"/>
                </a:solidFill>
              </a:rPr>
              <a:t> </a:t>
            </a:r>
            <a:r>
              <a:rPr lang="it-IT" b="1" dirty="0">
                <a:latin typeface="Comic Sans MS" panose="030F0702030302020204" pitchFamily="66" charset="0"/>
              </a:rPr>
              <a:t>[</a:t>
            </a:r>
            <a:r>
              <a:rPr lang="it-IT" b="1" dirty="0" smtClean="0">
                <a:latin typeface="Comic Sans MS" panose="030F0702030302020204" pitchFamily="66" charset="0"/>
              </a:rPr>
              <a:t>112].</a:t>
            </a:r>
            <a:r>
              <a:rPr lang="it-IT" b="1" i="1" dirty="0" smtClean="0"/>
              <a:t>        </a:t>
            </a:r>
            <a:endParaRPr lang="it-IT" b="1" i="1" dirty="0"/>
          </a:p>
        </p:txBody>
      </p:sp>
      <p:sp>
        <p:nvSpPr>
          <p:cNvPr id="5" name="CasellaDiTesto 4"/>
          <p:cNvSpPr txBox="1"/>
          <p:nvPr/>
        </p:nvSpPr>
        <p:spPr>
          <a:xfrm>
            <a:off x="1193107" y="260648"/>
            <a:ext cx="6805069" cy="830997"/>
          </a:xfrm>
          <a:prstGeom prst="rect">
            <a:avLst/>
          </a:prstGeom>
          <a:solidFill>
            <a:srgbClr val="FFFF00"/>
          </a:solidFill>
        </p:spPr>
        <p:txBody>
          <a:bodyPr wrap="none" rtlCol="0">
            <a:spAutoFit/>
          </a:bodyPr>
          <a:lstStyle/>
          <a:p>
            <a:pPr algn="ctr"/>
            <a:r>
              <a:rPr lang="it-IT" sz="2400" b="1" dirty="0">
                <a:latin typeface="Comic Sans MS" panose="030F0702030302020204" pitchFamily="66" charset="0"/>
              </a:rPr>
              <a:t>UN IMPEGNO MORALE </a:t>
            </a:r>
            <a:r>
              <a:rPr lang="it-IT" sz="2400" b="1" dirty="0" smtClean="0">
                <a:latin typeface="Comic Sans MS" panose="030F0702030302020204" pitchFamily="66" charset="0"/>
              </a:rPr>
              <a:t>INELUDIBILE</a:t>
            </a:r>
          </a:p>
          <a:p>
            <a:pPr algn="ctr"/>
            <a:r>
              <a:rPr lang="it-IT" sz="2400" b="1" dirty="0" smtClean="0">
                <a:latin typeface="Comic Sans MS" panose="030F0702030302020204" pitchFamily="66" charset="0"/>
              </a:rPr>
              <a:t>PER TUTTI GLI ABITANTI DEL PIANETA </a:t>
            </a:r>
            <a:endParaRPr lang="it-IT" sz="2400" b="1" dirty="0">
              <a:latin typeface="Comic Sans MS" panose="030F0702030302020204" pitchFamily="66" charset="0"/>
            </a:endParaRPr>
          </a:p>
        </p:txBody>
      </p:sp>
      <p:sp>
        <p:nvSpPr>
          <p:cNvPr id="3" name="CasellaDiTesto 2"/>
          <p:cNvSpPr txBox="1"/>
          <p:nvPr/>
        </p:nvSpPr>
        <p:spPr>
          <a:xfrm>
            <a:off x="389451" y="3068960"/>
            <a:ext cx="7848872" cy="2246769"/>
          </a:xfrm>
          <a:prstGeom prst="rect">
            <a:avLst/>
          </a:prstGeom>
          <a:noFill/>
        </p:spPr>
        <p:txBody>
          <a:bodyPr wrap="square" rtlCol="0">
            <a:spAutoFit/>
          </a:bodyPr>
          <a:lstStyle/>
          <a:p>
            <a:r>
              <a:rPr lang="it-IT" sz="2800" dirty="0" smtClean="0"/>
              <a:t>per il quale sono </a:t>
            </a:r>
            <a:r>
              <a:rPr lang="it-IT" sz="2800" dirty="0"/>
              <a:t>necessari: </a:t>
            </a:r>
          </a:p>
          <a:p>
            <a:r>
              <a:rPr lang="it-IT" sz="2800" i="1" dirty="0" smtClean="0"/>
              <a:t> </a:t>
            </a:r>
            <a:r>
              <a:rPr lang="it-IT" sz="2800" i="1" dirty="0"/>
              <a:t>- </a:t>
            </a:r>
            <a:r>
              <a:rPr lang="it-IT" sz="2800" b="1" i="1" dirty="0">
                <a:solidFill>
                  <a:srgbClr val="FF0000"/>
                </a:solidFill>
              </a:rPr>
              <a:t>i talenti e il coinvolgimento di tutti </a:t>
            </a:r>
            <a:r>
              <a:rPr lang="it-IT" b="1" dirty="0"/>
              <a:t>[14]</a:t>
            </a:r>
          </a:p>
          <a:p>
            <a:r>
              <a:rPr lang="it-IT" sz="2800" i="1" dirty="0"/>
              <a:t> -</a:t>
            </a:r>
            <a:r>
              <a:rPr lang="it-IT" sz="2800" b="1" i="1" dirty="0">
                <a:solidFill>
                  <a:srgbClr val="FF0000"/>
                </a:solidFill>
              </a:rPr>
              <a:t> la fiducia che le cose possono cambiare se tutta la   </a:t>
            </a:r>
          </a:p>
          <a:p>
            <a:r>
              <a:rPr lang="it-IT" sz="2800" b="1" i="1" dirty="0">
                <a:solidFill>
                  <a:srgbClr val="FF0000"/>
                </a:solidFill>
              </a:rPr>
              <a:t>   famiglia umana saprà unire i propri sforzi nella   </a:t>
            </a:r>
          </a:p>
          <a:p>
            <a:r>
              <a:rPr lang="it-IT" sz="2800" b="1" i="1" dirty="0">
                <a:solidFill>
                  <a:srgbClr val="FF0000"/>
                </a:solidFill>
              </a:rPr>
              <a:t>   ricerca di uno sviluppo sostenibile </a:t>
            </a:r>
            <a:r>
              <a:rPr lang="it-IT" sz="2800" b="1" i="1" dirty="0" smtClean="0">
                <a:solidFill>
                  <a:srgbClr val="FF0000"/>
                </a:solidFill>
              </a:rPr>
              <a:t>e integrale </a:t>
            </a:r>
            <a:r>
              <a:rPr lang="it-IT" b="1" dirty="0">
                <a:latin typeface="Comic Sans MS" panose="030F0702030302020204" pitchFamily="66" charset="0"/>
              </a:rPr>
              <a:t>[15</a:t>
            </a:r>
            <a:r>
              <a:rPr lang="it-IT" b="1" dirty="0" smtClean="0">
                <a:latin typeface="Comic Sans MS" panose="030F0702030302020204" pitchFamily="66" charset="0"/>
              </a:rPr>
              <a:t>]</a:t>
            </a:r>
            <a:endParaRPr lang="it-IT" b="1" dirty="0">
              <a:latin typeface="Comic Sans MS" panose="030F0702030302020204" pitchFamily="66" charset="0"/>
            </a:endParaRPr>
          </a:p>
        </p:txBody>
      </p:sp>
      <p:sp>
        <p:nvSpPr>
          <p:cNvPr id="8" name="CasellaDiTesto 7"/>
          <p:cNvSpPr txBox="1"/>
          <p:nvPr/>
        </p:nvSpPr>
        <p:spPr>
          <a:xfrm>
            <a:off x="253685" y="5315729"/>
            <a:ext cx="8673140" cy="954107"/>
          </a:xfrm>
          <a:prstGeom prst="rect">
            <a:avLst/>
          </a:prstGeom>
          <a:solidFill>
            <a:schemeClr val="bg2">
              <a:lumMod val="50000"/>
            </a:schemeClr>
          </a:solidFill>
        </p:spPr>
        <p:txBody>
          <a:bodyPr wrap="square" rtlCol="0">
            <a:spAutoFit/>
          </a:bodyPr>
          <a:lstStyle/>
          <a:p>
            <a:pPr algn="ctr"/>
            <a:endParaRPr lang="it-IT" sz="800" b="1" i="1" dirty="0" smtClean="0">
              <a:solidFill>
                <a:srgbClr val="FF0000"/>
              </a:solidFill>
              <a:latin typeface="Comic Sans MS" panose="030F0702030302020204" pitchFamily="66" charset="0"/>
            </a:endParaRPr>
          </a:p>
          <a:p>
            <a:pPr algn="ctr"/>
            <a:r>
              <a:rPr lang="it-IT" sz="2400" b="1" i="1" dirty="0" smtClean="0">
                <a:solidFill>
                  <a:srgbClr val="FFFF00"/>
                </a:solidFill>
                <a:latin typeface="Comic Sans MS" panose="030F0702030302020204" pitchFamily="66" charset="0"/>
              </a:rPr>
              <a:t>I </a:t>
            </a:r>
            <a:r>
              <a:rPr lang="it-IT" sz="2400" b="1" i="1" dirty="0">
                <a:solidFill>
                  <a:srgbClr val="FFFF00"/>
                </a:solidFill>
                <a:latin typeface="Comic Sans MS" panose="030F0702030302020204" pitchFamily="66" charset="0"/>
              </a:rPr>
              <a:t>GIOVANI</a:t>
            </a:r>
            <a:r>
              <a:rPr lang="it-IT" sz="2400" b="1" i="1" dirty="0">
                <a:solidFill>
                  <a:srgbClr val="FF0000"/>
                </a:solidFill>
                <a:latin typeface="Comic Sans MS" panose="030F0702030302020204" pitchFamily="66" charset="0"/>
              </a:rPr>
              <a:t> </a:t>
            </a:r>
            <a:r>
              <a:rPr lang="it-IT" sz="2000" b="1" i="1" dirty="0" smtClean="0">
                <a:latin typeface="Comic Sans MS" panose="030F0702030302020204" pitchFamily="66" charset="0"/>
              </a:rPr>
              <a:t>(LA CONTINUITA’ DELLA VITA)</a:t>
            </a:r>
            <a:r>
              <a:rPr lang="it-IT" sz="2400" b="1" i="1" dirty="0" smtClean="0">
                <a:latin typeface="Comic Sans MS" panose="030F0702030302020204" pitchFamily="66" charset="0"/>
              </a:rPr>
              <a:t> </a:t>
            </a:r>
            <a:r>
              <a:rPr lang="it-IT" sz="2400" b="1" i="1" dirty="0" smtClean="0">
                <a:solidFill>
                  <a:srgbClr val="FFFF00"/>
                </a:solidFill>
                <a:latin typeface="Comic Sans MS" panose="030F0702030302020204" pitchFamily="66" charset="0"/>
              </a:rPr>
              <a:t>ESIGONO </a:t>
            </a:r>
            <a:r>
              <a:rPr lang="it-IT" sz="2400" b="1" i="1" dirty="0">
                <a:solidFill>
                  <a:srgbClr val="FFFF00"/>
                </a:solidFill>
                <a:latin typeface="Comic Sans MS" panose="030F0702030302020204" pitchFamily="66" charset="0"/>
              </a:rPr>
              <a:t>DA </a:t>
            </a:r>
            <a:r>
              <a:rPr lang="it-IT" sz="2400" b="1" i="1" dirty="0" smtClean="0">
                <a:solidFill>
                  <a:srgbClr val="FFFF00"/>
                </a:solidFill>
                <a:latin typeface="Comic Sans MS" panose="030F0702030302020204" pitchFamily="66" charset="0"/>
              </a:rPr>
              <a:t>NOI </a:t>
            </a:r>
            <a:r>
              <a:rPr lang="it-IT" sz="2400" b="1" i="1" dirty="0">
                <a:solidFill>
                  <a:srgbClr val="FFFF00"/>
                </a:solidFill>
                <a:latin typeface="Comic Sans MS" panose="030F0702030302020204" pitchFamily="66" charset="0"/>
              </a:rPr>
              <a:t>UN CAMBIAMENTO</a:t>
            </a:r>
            <a:r>
              <a:rPr lang="it-IT" sz="1400" b="1" i="1" dirty="0">
                <a:solidFill>
                  <a:srgbClr val="FF0000"/>
                </a:solidFill>
                <a:latin typeface="Comic Sans MS" panose="030F0702030302020204" pitchFamily="66" charset="0"/>
              </a:rPr>
              <a:t> </a:t>
            </a:r>
            <a:r>
              <a:rPr lang="it-IT" b="1" dirty="0">
                <a:latin typeface="Comic Sans MS" panose="030F0702030302020204" pitchFamily="66" charset="0"/>
              </a:rPr>
              <a:t>[13</a:t>
            </a:r>
            <a:r>
              <a:rPr lang="it-IT" b="1" dirty="0" smtClean="0">
                <a:latin typeface="Comic Sans MS" panose="030F0702030302020204" pitchFamily="66" charset="0"/>
              </a:rPr>
              <a:t>].</a:t>
            </a:r>
          </a:p>
        </p:txBody>
      </p:sp>
      <p:sp>
        <p:nvSpPr>
          <p:cNvPr id="6" name="Rettangolo 5"/>
          <p:cNvSpPr/>
          <p:nvPr/>
        </p:nvSpPr>
        <p:spPr>
          <a:xfrm>
            <a:off x="6444208" y="6453336"/>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1184605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5516" y="109656"/>
            <a:ext cx="8712968" cy="5047536"/>
          </a:xfrm>
          <a:prstGeom prst="rect">
            <a:avLst/>
          </a:prstGeom>
          <a:solidFill>
            <a:srgbClr val="FFC000"/>
          </a:solidFill>
        </p:spPr>
        <p:txBody>
          <a:bodyPr wrap="square">
            <a:spAutoFit/>
          </a:bodyPr>
          <a:lstStyle/>
          <a:p>
            <a:pPr algn="ctr"/>
            <a:r>
              <a:rPr lang="it-IT" sz="3200" i="1" dirty="0" smtClean="0">
                <a:solidFill>
                  <a:schemeClr val="accent1">
                    <a:lumMod val="50000"/>
                  </a:schemeClr>
                </a:solidFill>
                <a:latin typeface="Comic Sans MS" panose="030F0702030302020204" pitchFamily="66" charset="0"/>
              </a:rPr>
              <a:t>GLI ESSERI UMANI</a:t>
            </a:r>
            <a:r>
              <a:rPr lang="it-IT" sz="2400" i="1" dirty="0" smtClean="0">
                <a:solidFill>
                  <a:schemeClr val="accent1">
                    <a:lumMod val="50000"/>
                  </a:schemeClr>
                </a:solidFill>
                <a:latin typeface="Comic Sans MS" panose="030F0702030302020204" pitchFamily="66" charset="0"/>
              </a:rPr>
              <a:t>, </a:t>
            </a:r>
          </a:p>
          <a:p>
            <a:pPr algn="ctr"/>
            <a:r>
              <a:rPr lang="it-IT" sz="2400" i="1" dirty="0" smtClean="0">
                <a:solidFill>
                  <a:schemeClr val="accent1">
                    <a:lumMod val="50000"/>
                  </a:schemeClr>
                </a:solidFill>
                <a:latin typeface="Comic Sans MS" panose="030F0702030302020204" pitchFamily="66" charset="0"/>
              </a:rPr>
              <a:t>capaci </a:t>
            </a:r>
            <a:r>
              <a:rPr lang="it-IT" sz="2400" i="1" dirty="0">
                <a:solidFill>
                  <a:schemeClr val="accent1">
                    <a:lumMod val="50000"/>
                  </a:schemeClr>
                </a:solidFill>
                <a:latin typeface="Comic Sans MS" panose="030F0702030302020204" pitchFamily="66" charset="0"/>
              </a:rPr>
              <a:t>di degradarsi fino all’estremo, </a:t>
            </a:r>
            <a:endParaRPr lang="it-IT" sz="2400" i="1" dirty="0" smtClean="0">
              <a:solidFill>
                <a:schemeClr val="accent1">
                  <a:lumMod val="50000"/>
                </a:schemeClr>
              </a:solidFill>
              <a:latin typeface="Comic Sans MS" panose="030F0702030302020204" pitchFamily="66" charset="0"/>
            </a:endParaRPr>
          </a:p>
          <a:p>
            <a:pPr algn="ctr"/>
            <a:endParaRPr lang="it-IT" sz="800" i="1" dirty="0">
              <a:solidFill>
                <a:schemeClr val="accent1">
                  <a:lumMod val="50000"/>
                </a:schemeClr>
              </a:solidFill>
              <a:latin typeface="Comic Sans MS" panose="030F0702030302020204" pitchFamily="66" charset="0"/>
            </a:endParaRPr>
          </a:p>
          <a:p>
            <a:pPr algn="ctr"/>
            <a:r>
              <a:rPr lang="it-IT" sz="2400" i="1" dirty="0" smtClean="0">
                <a:solidFill>
                  <a:schemeClr val="accent1">
                    <a:lumMod val="50000"/>
                  </a:schemeClr>
                </a:solidFill>
                <a:latin typeface="Comic Sans MS" panose="030F0702030302020204" pitchFamily="66" charset="0"/>
              </a:rPr>
              <a:t>possono </a:t>
            </a:r>
            <a:r>
              <a:rPr lang="it-IT" sz="2400" i="1" dirty="0">
                <a:solidFill>
                  <a:schemeClr val="accent1">
                    <a:lumMod val="50000"/>
                  </a:schemeClr>
                </a:solidFill>
                <a:latin typeface="Comic Sans MS" panose="030F0702030302020204" pitchFamily="66" charset="0"/>
              </a:rPr>
              <a:t>anche superarsi, ritornare a scegliere il bene e rigenerarsi, al di là di qualsiasi condizionamento psicologico e sociale che venga loro imposto. </a:t>
            </a:r>
            <a:endParaRPr lang="it-IT" sz="2400" i="1" dirty="0" smtClean="0">
              <a:solidFill>
                <a:schemeClr val="accent1">
                  <a:lumMod val="50000"/>
                </a:schemeClr>
              </a:solidFill>
              <a:latin typeface="Comic Sans MS" panose="030F0702030302020204" pitchFamily="66" charset="0"/>
            </a:endParaRPr>
          </a:p>
          <a:p>
            <a:pPr algn="ctr"/>
            <a:endParaRPr lang="it-IT" sz="800" i="1" dirty="0" smtClean="0">
              <a:solidFill>
                <a:schemeClr val="accent1">
                  <a:lumMod val="50000"/>
                </a:schemeClr>
              </a:solidFill>
              <a:latin typeface="Comic Sans MS" panose="030F0702030302020204" pitchFamily="66" charset="0"/>
            </a:endParaRPr>
          </a:p>
          <a:p>
            <a:pPr algn="ctr"/>
            <a:r>
              <a:rPr lang="it-IT" sz="2400" i="1" dirty="0" smtClean="0">
                <a:solidFill>
                  <a:schemeClr val="accent1">
                    <a:lumMod val="50000"/>
                  </a:schemeClr>
                </a:solidFill>
                <a:latin typeface="Comic Sans MS" panose="030F0702030302020204" pitchFamily="66" charset="0"/>
              </a:rPr>
              <a:t>Sono </a:t>
            </a:r>
            <a:r>
              <a:rPr lang="it-IT" sz="2400" i="1" dirty="0">
                <a:solidFill>
                  <a:schemeClr val="accent1">
                    <a:lumMod val="50000"/>
                  </a:schemeClr>
                </a:solidFill>
                <a:latin typeface="Comic Sans MS" panose="030F0702030302020204" pitchFamily="66" charset="0"/>
              </a:rPr>
              <a:t>capaci di guardare a sé stessi con onestà, di far emergere il proprio disgusto e di intraprendere nuove strade verso la vera libertà. </a:t>
            </a:r>
            <a:endParaRPr lang="it-IT" sz="2400" i="1" dirty="0" smtClean="0">
              <a:solidFill>
                <a:schemeClr val="accent1">
                  <a:lumMod val="50000"/>
                </a:schemeClr>
              </a:solidFill>
              <a:latin typeface="Comic Sans MS" panose="030F0702030302020204" pitchFamily="66" charset="0"/>
            </a:endParaRPr>
          </a:p>
          <a:p>
            <a:pPr algn="ctr"/>
            <a:endParaRPr lang="it-IT" sz="800" i="1" dirty="0" smtClean="0">
              <a:solidFill>
                <a:schemeClr val="accent1">
                  <a:lumMod val="50000"/>
                </a:schemeClr>
              </a:solidFill>
              <a:latin typeface="Comic Sans MS" panose="030F0702030302020204" pitchFamily="66" charset="0"/>
            </a:endParaRPr>
          </a:p>
          <a:p>
            <a:pPr algn="ctr"/>
            <a:r>
              <a:rPr lang="it-IT" sz="2400" b="1" i="1" dirty="0" smtClean="0">
                <a:solidFill>
                  <a:schemeClr val="accent1">
                    <a:lumMod val="50000"/>
                  </a:schemeClr>
                </a:solidFill>
                <a:latin typeface="Comic Sans MS" panose="030F0702030302020204" pitchFamily="66" charset="0"/>
              </a:rPr>
              <a:t>Non </a:t>
            </a:r>
            <a:r>
              <a:rPr lang="it-IT" sz="2400" b="1" i="1" dirty="0">
                <a:solidFill>
                  <a:schemeClr val="accent1">
                    <a:lumMod val="50000"/>
                  </a:schemeClr>
                </a:solidFill>
                <a:latin typeface="Comic Sans MS" panose="030F0702030302020204" pitchFamily="66" charset="0"/>
              </a:rPr>
              <a:t>esistono sistemi che annullino completamente l’apertura al bene, alla verità e alla bellezza, né la capacità di reagire, che Dio continua ad incoraggiare dal profondo dei nostri cuori</a:t>
            </a:r>
            <a:r>
              <a:rPr lang="it-IT" sz="2400" i="1" dirty="0">
                <a:solidFill>
                  <a:schemeClr val="accent1">
                    <a:lumMod val="50000"/>
                  </a:schemeClr>
                </a:solidFill>
                <a:latin typeface="Comic Sans MS" panose="030F0702030302020204" pitchFamily="66" charset="0"/>
              </a:rPr>
              <a:t>. </a:t>
            </a:r>
            <a:r>
              <a:rPr lang="it-IT" sz="2400" dirty="0" smtClean="0">
                <a:solidFill>
                  <a:schemeClr val="accent1">
                    <a:lumMod val="50000"/>
                  </a:schemeClr>
                </a:solidFill>
                <a:latin typeface="Comic Sans MS" panose="030F0702030302020204" pitchFamily="66" charset="0"/>
              </a:rPr>
              <a:t> </a:t>
            </a:r>
            <a:endParaRPr lang="it-IT" sz="2400" dirty="0">
              <a:solidFill>
                <a:schemeClr val="accent1">
                  <a:lumMod val="50000"/>
                </a:schemeClr>
              </a:solidFill>
              <a:latin typeface="Comic Sans MS" panose="030F0702030302020204" pitchFamily="66" charset="0"/>
            </a:endParaRPr>
          </a:p>
        </p:txBody>
      </p:sp>
      <p:sp>
        <p:nvSpPr>
          <p:cNvPr id="4" name="Rettangolo 3"/>
          <p:cNvSpPr/>
          <p:nvPr/>
        </p:nvSpPr>
        <p:spPr>
          <a:xfrm>
            <a:off x="215516" y="5047536"/>
            <a:ext cx="8712968" cy="1384995"/>
          </a:xfrm>
          <a:prstGeom prst="rect">
            <a:avLst/>
          </a:prstGeom>
          <a:solidFill>
            <a:schemeClr val="accent1">
              <a:lumMod val="75000"/>
            </a:schemeClr>
          </a:solidFill>
        </p:spPr>
        <p:txBody>
          <a:bodyPr wrap="square">
            <a:spAutoFit/>
          </a:bodyPr>
          <a:lstStyle/>
          <a:p>
            <a:pPr algn="ctr"/>
            <a:r>
              <a:rPr lang="it-IT" sz="2800" b="1" i="1" dirty="0">
                <a:solidFill>
                  <a:srgbClr val="FFFF00"/>
                </a:solidFill>
                <a:latin typeface="Comic Sans MS" panose="030F0702030302020204" pitchFamily="66" charset="0"/>
              </a:rPr>
              <a:t>Ad ogni persona di questo mondo chiedo di non dimenticare questa sua </a:t>
            </a:r>
            <a:r>
              <a:rPr lang="it-IT" sz="2800" b="1" i="1" dirty="0" smtClean="0">
                <a:solidFill>
                  <a:srgbClr val="FFFF00"/>
                </a:solidFill>
                <a:latin typeface="Comic Sans MS" panose="030F0702030302020204" pitchFamily="66" charset="0"/>
              </a:rPr>
              <a:t>dignità, </a:t>
            </a:r>
            <a:r>
              <a:rPr lang="it-IT" sz="2800" b="1" i="1" dirty="0">
                <a:solidFill>
                  <a:srgbClr val="FFFF00"/>
                </a:solidFill>
                <a:latin typeface="Comic Sans MS" panose="030F0702030302020204" pitchFamily="66" charset="0"/>
              </a:rPr>
              <a:t>che nessuno ha diritto di toglierle. </a:t>
            </a:r>
          </a:p>
        </p:txBody>
      </p:sp>
      <p:sp>
        <p:nvSpPr>
          <p:cNvPr id="5" name="CasellaDiTesto 4"/>
          <p:cNvSpPr txBox="1"/>
          <p:nvPr/>
        </p:nvSpPr>
        <p:spPr>
          <a:xfrm>
            <a:off x="215516" y="6372036"/>
            <a:ext cx="8685471" cy="369332"/>
          </a:xfrm>
          <a:prstGeom prst="rect">
            <a:avLst/>
          </a:prstGeom>
          <a:solidFill>
            <a:srgbClr val="FFC000"/>
          </a:solidFill>
        </p:spPr>
        <p:txBody>
          <a:bodyPr wrap="square" rtlCol="0">
            <a:spAutoFit/>
          </a:bodyPr>
          <a:lstStyle/>
          <a:p>
            <a:pPr algn="r"/>
            <a:r>
              <a:rPr lang="it-IT" dirty="0"/>
              <a:t>[</a:t>
            </a:r>
            <a:r>
              <a:rPr lang="it-IT" dirty="0" smtClean="0"/>
              <a:t>205]</a:t>
            </a:r>
            <a:endParaRPr lang="it-IT" dirty="0"/>
          </a:p>
        </p:txBody>
      </p:sp>
      <p:sp>
        <p:nvSpPr>
          <p:cNvPr id="6" name="Rettangolo 5"/>
          <p:cNvSpPr/>
          <p:nvPr/>
        </p:nvSpPr>
        <p:spPr>
          <a:xfrm>
            <a:off x="180170" y="6361079"/>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1311527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51520" y="155102"/>
            <a:ext cx="8673140" cy="584775"/>
          </a:xfrm>
          <a:prstGeom prst="rect">
            <a:avLst/>
          </a:prstGeom>
          <a:solidFill>
            <a:schemeClr val="bg2"/>
          </a:solidFill>
        </p:spPr>
        <p:txBody>
          <a:bodyPr wrap="square" rtlCol="0">
            <a:spAutoFit/>
          </a:bodyPr>
          <a:lstStyle/>
          <a:p>
            <a:pPr algn="ctr"/>
            <a:r>
              <a:rPr lang="it-IT" sz="3200" b="1" i="1" dirty="0" smtClean="0">
                <a:solidFill>
                  <a:srgbClr val="FF0000"/>
                </a:solidFill>
                <a:latin typeface="Comic Sans MS" panose="030F0702030302020204" pitchFamily="66" charset="0"/>
              </a:rPr>
              <a:t>Ruolo della scienza e della tecnica</a:t>
            </a:r>
          </a:p>
        </p:txBody>
      </p:sp>
      <p:sp>
        <p:nvSpPr>
          <p:cNvPr id="4" name="Rettangolo 3"/>
          <p:cNvSpPr/>
          <p:nvPr/>
        </p:nvSpPr>
        <p:spPr>
          <a:xfrm>
            <a:off x="30656" y="758760"/>
            <a:ext cx="8928992" cy="5756448"/>
          </a:xfrm>
          <a:prstGeom prst="rect">
            <a:avLst/>
          </a:prstGeom>
        </p:spPr>
        <p:txBody>
          <a:bodyPr wrap="square">
            <a:spAutoFit/>
          </a:bodyPr>
          <a:lstStyle/>
          <a:p>
            <a:pPr algn="ctr">
              <a:lnSpc>
                <a:spcPct val="107000"/>
              </a:lnSpc>
              <a:spcAft>
                <a:spcPts val="0"/>
              </a:spcAft>
            </a:pPr>
            <a:r>
              <a:rPr lang="it-IT" sz="2400" b="1" dirty="0"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La </a:t>
            </a:r>
            <a:r>
              <a:rPr lang="it-IT" sz="2400" b="1"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scienza e la tecnologia sono un prodotto meraviglioso della creatività umana che genera entusiasmo e </a:t>
            </a:r>
            <a:r>
              <a:rPr lang="it-IT" sz="2400" b="1" dirty="0"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meraviglia</a:t>
            </a:r>
          </a:p>
          <a:p>
            <a:pPr algn="ctr">
              <a:lnSpc>
                <a:spcPct val="107000"/>
              </a:lnSpc>
              <a:spcAft>
                <a:spcPts val="0"/>
              </a:spcAft>
            </a:pPr>
            <a:endParaRPr lang="it-IT" sz="800" b="1" dirty="0"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endParaRPr>
          </a:p>
          <a:p>
            <a:pPr algn="r">
              <a:lnSpc>
                <a:spcPct val="107000"/>
              </a:lnSpc>
              <a:spcAft>
                <a:spcPts val="0"/>
              </a:spcAft>
            </a:pPr>
            <a:r>
              <a:rPr lang="it-IT" sz="2000" b="1" dirty="0"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r>
              <a:rPr lang="it-IT" sz="2000" dirty="0" smtClean="0">
                <a:latin typeface="Comic Sans MS" panose="030F0702030302020204" pitchFamily="66" charset="0"/>
                <a:ea typeface="Calibri" panose="020F0502020204030204" pitchFamily="34" charset="0"/>
                <a:cs typeface="Times New Roman" panose="02020603050405020304" pitchFamily="18" charset="0"/>
              </a:rPr>
              <a:t>[</a:t>
            </a:r>
            <a:r>
              <a:rPr lang="it-IT" sz="2000" dirty="0">
                <a:latin typeface="Comic Sans MS" panose="030F0702030302020204" pitchFamily="66" charset="0"/>
                <a:ea typeface="Calibri" panose="020F0502020204030204" pitchFamily="34" charset="0"/>
                <a:cs typeface="Times New Roman" panose="02020603050405020304" pitchFamily="18" charset="0"/>
              </a:rPr>
              <a:t>102</a:t>
            </a:r>
            <a:r>
              <a:rPr lang="it-IT" sz="2000" dirty="0" smtClean="0">
                <a:latin typeface="Comic Sans MS" panose="030F0702030302020204" pitchFamily="66" charset="0"/>
                <a:ea typeface="Calibri" panose="020F0502020204030204" pitchFamily="34" charset="0"/>
                <a:cs typeface="Times New Roman" panose="02020603050405020304" pitchFamily="18" charset="0"/>
              </a:rPr>
              <a:t>] </a:t>
            </a:r>
          </a:p>
          <a:p>
            <a:pPr algn="just">
              <a:lnSpc>
                <a:spcPct val="107000"/>
              </a:lnSpc>
              <a:spcAft>
                <a:spcPts val="0"/>
              </a:spcAft>
            </a:pPr>
            <a:endParaRPr lang="it-IT" sz="800" dirty="0" smtClean="0">
              <a:latin typeface="Comic Sans MS" panose="030F0702030302020204" pitchFamily="66" charset="0"/>
              <a:ea typeface="Calibri" panose="020F0502020204030204" pitchFamily="34" charset="0"/>
              <a:cs typeface="Times New Roman" panose="02020603050405020304" pitchFamily="18" charset="0"/>
            </a:endParaRPr>
          </a:p>
          <a:p>
            <a:pPr algn="just">
              <a:lnSpc>
                <a:spcPct val="107000"/>
              </a:lnSpc>
              <a:spcAft>
                <a:spcPts val="0"/>
              </a:spcAft>
            </a:pPr>
            <a:r>
              <a:rPr lang="it-IT" sz="2400" dirty="0" smtClean="0">
                <a:latin typeface="Comic Sans MS" panose="030F0702030302020204" pitchFamily="66" charset="0"/>
                <a:ea typeface="Calibri" panose="020F0502020204030204" pitchFamily="34" charset="0"/>
                <a:cs typeface="Times New Roman" panose="02020603050405020304" pitchFamily="18" charset="0"/>
              </a:rPr>
              <a:t>da </a:t>
            </a:r>
            <a:r>
              <a:rPr lang="it-IT" sz="2400" dirty="0">
                <a:latin typeface="Comic Sans MS" panose="030F0702030302020204" pitchFamily="66" charset="0"/>
                <a:ea typeface="Calibri" panose="020F0502020204030204" pitchFamily="34" charset="0"/>
                <a:cs typeface="Times New Roman" panose="02020603050405020304" pitchFamily="18" charset="0"/>
              </a:rPr>
              <a:t>esse derivano cose realmente preziose per migliorare </a:t>
            </a:r>
            <a:r>
              <a:rPr lang="it-IT" sz="2400" dirty="0" smtClean="0">
                <a:latin typeface="Comic Sans MS" panose="030F0702030302020204" pitchFamily="66" charset="0"/>
                <a:ea typeface="Calibri" panose="020F0502020204030204" pitchFamily="34" charset="0"/>
                <a:cs typeface="Times New Roman" panose="02020603050405020304" pitchFamily="18" charset="0"/>
              </a:rPr>
              <a:t>la qualità </a:t>
            </a:r>
            <a:r>
              <a:rPr lang="it-IT" sz="2400" dirty="0">
                <a:latin typeface="Comic Sans MS" panose="030F0702030302020204" pitchFamily="66" charset="0"/>
                <a:ea typeface="Calibri" panose="020F0502020204030204" pitchFamily="34" charset="0"/>
                <a:cs typeface="Times New Roman" panose="02020603050405020304" pitchFamily="18" charset="0"/>
              </a:rPr>
              <a:t>della vita dell’essere umano </a:t>
            </a:r>
            <a:r>
              <a:rPr lang="it-IT" sz="2400" dirty="0" smtClean="0">
                <a:latin typeface="Comic Sans MS" panose="030F0702030302020204" pitchFamily="66" charset="0"/>
                <a:ea typeface="Calibri" panose="020F0502020204030204" pitchFamily="34" charset="0"/>
                <a:cs typeface="Times New Roman" panose="02020603050405020304" pitchFamily="18" charset="0"/>
              </a:rPr>
              <a:t>      </a:t>
            </a:r>
          </a:p>
          <a:p>
            <a:pPr algn="just">
              <a:lnSpc>
                <a:spcPct val="107000"/>
              </a:lnSpc>
              <a:spcAft>
                <a:spcPts val="0"/>
              </a:spcAft>
            </a:pPr>
            <a:endParaRPr lang="it-IT" sz="400" dirty="0" smtClean="0">
              <a:latin typeface="Comic Sans MS" panose="030F0702030302020204" pitchFamily="66" charset="0"/>
              <a:ea typeface="Calibri" panose="020F0502020204030204" pitchFamily="34" charset="0"/>
              <a:cs typeface="Times New Roman" panose="02020603050405020304" pitchFamily="18" charset="0"/>
            </a:endParaRPr>
          </a:p>
          <a:p>
            <a:pPr algn="just">
              <a:lnSpc>
                <a:spcPct val="107000"/>
              </a:lnSpc>
              <a:spcAft>
                <a:spcPts val="0"/>
              </a:spcAft>
            </a:pPr>
            <a:r>
              <a:rPr lang="it-IT" sz="2400" dirty="0" smtClean="0">
                <a:latin typeface="Comic Sans MS" panose="030F0702030302020204" pitchFamily="66" charset="0"/>
                <a:ea typeface="Calibri" panose="020F0502020204030204" pitchFamily="34" charset="0"/>
                <a:cs typeface="Times New Roman" panose="02020603050405020304" pitchFamily="18" charset="0"/>
              </a:rPr>
              <a:t>hanno </a:t>
            </a:r>
            <a:r>
              <a:rPr lang="it-IT" sz="2400" dirty="0">
                <a:latin typeface="Comic Sans MS" panose="030F0702030302020204" pitchFamily="66" charset="0"/>
                <a:ea typeface="Calibri" panose="020F0502020204030204" pitchFamily="34" charset="0"/>
                <a:cs typeface="Times New Roman" panose="02020603050405020304" pitchFamily="18" charset="0"/>
              </a:rPr>
              <a:t>posto rimedio a innumerevoli mali che affliggevano l’essere umano o che ne limitavano le potenzialità; </a:t>
            </a:r>
            <a:endParaRPr lang="it-IT" sz="2400" dirty="0" smtClean="0">
              <a:latin typeface="Comic Sans MS" panose="030F0702030302020204" pitchFamily="66" charset="0"/>
              <a:ea typeface="Calibri" panose="020F0502020204030204" pitchFamily="34" charset="0"/>
              <a:cs typeface="Times New Roman" panose="02020603050405020304" pitchFamily="18" charset="0"/>
            </a:endParaRPr>
          </a:p>
          <a:p>
            <a:pPr algn="just">
              <a:lnSpc>
                <a:spcPct val="107000"/>
              </a:lnSpc>
            </a:pPr>
            <a:endParaRPr lang="it-IT" sz="600" dirty="0" smtClean="0">
              <a:latin typeface="Comic Sans MS" panose="030F0702030302020204" pitchFamily="66" charset="0"/>
              <a:ea typeface="Calibri" panose="020F0502020204030204" pitchFamily="34" charset="0"/>
              <a:cs typeface="Times New Roman" panose="02020603050405020304" pitchFamily="18" charset="0"/>
            </a:endParaRPr>
          </a:p>
          <a:p>
            <a:pPr algn="just">
              <a:lnSpc>
                <a:spcPct val="107000"/>
              </a:lnSpc>
            </a:pPr>
            <a:r>
              <a:rPr lang="it-IT" sz="2400" dirty="0" smtClean="0">
                <a:latin typeface="Comic Sans MS" panose="030F0702030302020204" pitchFamily="66" charset="0"/>
                <a:ea typeface="Calibri" panose="020F0502020204030204" pitchFamily="34" charset="0"/>
                <a:cs typeface="Times New Roman" panose="02020603050405020304" pitchFamily="18" charset="0"/>
              </a:rPr>
              <a:t>sono capaci </a:t>
            </a:r>
            <a:r>
              <a:rPr lang="it-IT" sz="2400" dirty="0">
                <a:latin typeface="Comic Sans MS" panose="030F0702030302020204" pitchFamily="66" charset="0"/>
                <a:ea typeface="Calibri" panose="020F0502020204030204" pitchFamily="34" charset="0"/>
                <a:cs typeface="Times New Roman" panose="02020603050405020304" pitchFamily="18" charset="0"/>
              </a:rPr>
              <a:t>di produrre il bello e di far compiere all’essere umano, immerso nel mondo materiale, il “salto” nell’ambiente </a:t>
            </a:r>
            <a:r>
              <a:rPr lang="it-IT" sz="2400" dirty="0" smtClean="0">
                <a:latin typeface="Comic Sans MS" panose="030F0702030302020204" pitchFamily="66" charset="0"/>
                <a:ea typeface="Calibri" panose="020F0502020204030204" pitchFamily="34" charset="0"/>
                <a:cs typeface="Times New Roman" panose="02020603050405020304" pitchFamily="18" charset="0"/>
              </a:rPr>
              <a:t>della </a:t>
            </a:r>
            <a:r>
              <a:rPr lang="it-IT" sz="2400" dirty="0">
                <a:latin typeface="Comic Sans MS" panose="030F0702030302020204" pitchFamily="66" charset="0"/>
                <a:ea typeface="Calibri" panose="020F0502020204030204" pitchFamily="34" charset="0"/>
                <a:cs typeface="Times New Roman" panose="02020603050405020304" pitchFamily="18" charset="0"/>
              </a:rPr>
              <a:t>bellezza    </a:t>
            </a:r>
            <a:r>
              <a:rPr lang="it-IT" sz="2400" dirty="0" smtClean="0">
                <a:latin typeface="Comic Sans MS" panose="030F0702030302020204" pitchFamily="66" charset="0"/>
                <a:ea typeface="Calibri" panose="020F0502020204030204" pitchFamily="34" charset="0"/>
                <a:cs typeface="Times New Roman" panose="02020603050405020304" pitchFamily="18" charset="0"/>
              </a:rPr>
              <a:t>                                                              </a:t>
            </a:r>
            <a:r>
              <a:rPr lang="it-IT" sz="2400" dirty="0">
                <a:latin typeface="Comic Sans MS" panose="030F0702030302020204" pitchFamily="66" charset="0"/>
                <a:ea typeface="Calibri" panose="020F0502020204030204" pitchFamily="34" charset="0"/>
                <a:cs typeface="Times New Roman" panose="02020603050405020304" pitchFamily="18" charset="0"/>
              </a:rPr>
              <a:t>[103]</a:t>
            </a:r>
          </a:p>
          <a:p>
            <a:pPr algn="just">
              <a:lnSpc>
                <a:spcPct val="107000"/>
              </a:lnSpc>
              <a:spcAft>
                <a:spcPts val="0"/>
              </a:spcAft>
            </a:pPr>
            <a:endParaRPr lang="it-IT" sz="600" dirty="0" smtClean="0">
              <a:latin typeface="Comic Sans MS" panose="030F0702030302020204" pitchFamily="66" charset="0"/>
              <a:ea typeface="Calibri" panose="020F0502020204030204" pitchFamily="34" charset="0"/>
              <a:cs typeface="Times New Roman" panose="02020603050405020304" pitchFamily="18" charset="0"/>
            </a:endParaRPr>
          </a:p>
          <a:p>
            <a:pPr algn="just">
              <a:lnSpc>
                <a:spcPct val="107000"/>
              </a:lnSpc>
              <a:spcAft>
                <a:spcPts val="0"/>
              </a:spcAft>
            </a:pPr>
            <a:endParaRPr lang="it-IT" sz="400" dirty="0" smtClean="0">
              <a:latin typeface="Comic Sans MS" panose="030F0702030302020204" pitchFamily="66" charset="0"/>
              <a:ea typeface="Calibri" panose="020F0502020204030204" pitchFamily="34" charset="0"/>
              <a:cs typeface="Times New Roman" panose="02020603050405020304" pitchFamily="18" charset="0"/>
            </a:endParaRPr>
          </a:p>
          <a:p>
            <a:pPr algn="just">
              <a:lnSpc>
                <a:spcPct val="107000"/>
              </a:lnSpc>
              <a:spcAft>
                <a:spcPts val="0"/>
              </a:spcAft>
            </a:pPr>
            <a:r>
              <a:rPr lang="it-IT" sz="2400" dirty="0" smtClean="0">
                <a:latin typeface="Comic Sans MS" panose="030F0702030302020204" pitchFamily="66" charset="0"/>
                <a:ea typeface="Calibri" panose="020F0502020204030204" pitchFamily="34" charset="0"/>
                <a:cs typeface="Times New Roman" panose="02020603050405020304" pitchFamily="18" charset="0"/>
              </a:rPr>
              <a:t>mai </a:t>
            </a:r>
            <a:r>
              <a:rPr lang="it-IT" sz="2400" dirty="0">
                <a:latin typeface="Comic Sans MS" panose="030F0702030302020204" pitchFamily="66" charset="0"/>
                <a:ea typeface="Calibri" panose="020F0502020204030204" pitchFamily="34" charset="0"/>
                <a:cs typeface="Times New Roman" panose="02020603050405020304" pitchFamily="18" charset="0"/>
              </a:rPr>
              <a:t>l’umanità ha avuto tanto potere  su se stessa e tanta potenzialità, né è possibile, e neppure pensabile, arginare o frenare la creatività </a:t>
            </a:r>
            <a:r>
              <a:rPr lang="it-IT" sz="2400" dirty="0" smtClean="0">
                <a:latin typeface="Comic Sans MS" panose="030F0702030302020204" pitchFamily="66" charset="0"/>
                <a:ea typeface="Calibri" panose="020F0502020204030204" pitchFamily="34" charset="0"/>
                <a:cs typeface="Times New Roman" panose="02020603050405020304" pitchFamily="18" charset="0"/>
              </a:rPr>
              <a:t>dell’uomo,                                        </a:t>
            </a:r>
            <a:r>
              <a:rPr lang="it-IT" sz="2400" dirty="0">
                <a:latin typeface="Comic Sans MS" panose="030F0702030302020204" pitchFamily="66" charset="0"/>
                <a:ea typeface="Calibri" panose="020F0502020204030204" pitchFamily="34" charset="0"/>
                <a:cs typeface="Times New Roman" panose="02020603050405020304" pitchFamily="18" charset="0"/>
              </a:rPr>
              <a:t>[131</a:t>
            </a:r>
            <a:r>
              <a:rPr lang="it-IT" sz="2400" dirty="0" smtClean="0">
                <a:latin typeface="Comic Sans MS" panose="030F0702030302020204" pitchFamily="66" charset="0"/>
                <a:ea typeface="Calibri" panose="020F0502020204030204" pitchFamily="34" charset="0"/>
                <a:cs typeface="Times New Roman" panose="02020603050405020304" pitchFamily="18" charset="0"/>
              </a:rPr>
              <a:t>]</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ttangolo 5"/>
          <p:cNvSpPr/>
          <p:nvPr/>
        </p:nvSpPr>
        <p:spPr>
          <a:xfrm>
            <a:off x="0" y="739877"/>
            <a:ext cx="9144000" cy="888923"/>
          </a:xfrm>
          <a:prstGeom prst="rect">
            <a:avLst/>
          </a:prstGeom>
          <a:no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4"/>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1919971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6939" y="404664"/>
            <a:ext cx="8964488" cy="5816977"/>
          </a:xfrm>
          <a:prstGeom prst="rect">
            <a:avLst/>
          </a:prstGeom>
          <a:solidFill>
            <a:srgbClr val="92D050"/>
          </a:solidFill>
          <a:ln>
            <a:solidFill>
              <a:schemeClr val="accent2">
                <a:lumMod val="40000"/>
                <a:lumOff val="60000"/>
              </a:schemeClr>
            </a:solidFill>
          </a:ln>
        </p:spPr>
        <p:txBody>
          <a:bodyPr wrap="square" rtlCol="0">
            <a:spAutoFit/>
          </a:bodyPr>
          <a:lstStyle/>
          <a:p>
            <a:pPr algn="just"/>
            <a:r>
              <a:rPr lang="it-IT" sz="2800" b="1" i="1" dirty="0" smtClean="0">
                <a:solidFill>
                  <a:srgbClr val="053343"/>
                </a:solidFill>
                <a:latin typeface="Comic Sans MS" panose="030F0702030302020204" pitchFamily="66" charset="0"/>
              </a:rPr>
              <a:t>Non troveremo mai un fine per la nazione né una nostra personale soddisfazione nel mero perseguimento del benessere economico, nell‘ammassare senza fine beni terreni. Non possiamo misurare lo spirito nazionale, né i successi del paese sulla base del Prodotto Interno Lordo: il PIL non misura né lo nostra arguzia né il nostro coraggio né la nostra saggezza né la nostra conoscenza né lo nostra compassione né lo devozione al nostro paese. Misura tutto, in breve, eccetto ciò che rende la vita veramente degna di essere vissuta.</a:t>
            </a:r>
          </a:p>
          <a:p>
            <a:pPr algn="just"/>
            <a:endParaRPr lang="it-IT" b="1" i="1" dirty="0" smtClean="0">
              <a:latin typeface="Comic Sans MS" panose="030F0702030302020204" pitchFamily="66" charset="0"/>
            </a:endParaRPr>
          </a:p>
          <a:p>
            <a:pPr algn="just"/>
            <a:r>
              <a:rPr lang="it-IT" b="1" i="1" dirty="0">
                <a:latin typeface="Comic Sans MS" panose="030F0702030302020204" pitchFamily="66" charset="0"/>
              </a:rPr>
              <a:t> </a:t>
            </a:r>
            <a:r>
              <a:rPr lang="it-IT" b="1" i="1" dirty="0" smtClean="0">
                <a:latin typeface="Comic Sans MS" panose="030F0702030302020204" pitchFamily="66" charset="0"/>
              </a:rPr>
              <a:t>                                                   ROBERT KENNEDY, 1968</a:t>
            </a:r>
            <a:endParaRPr lang="it-IT" b="1" i="1" dirty="0">
              <a:latin typeface="Comic Sans MS" panose="030F0702030302020204" pitchFamily="66" charset="0"/>
            </a:endParaRPr>
          </a:p>
        </p:txBody>
      </p:sp>
      <p:sp>
        <p:nvSpPr>
          <p:cNvPr id="3" name="Rettangolo 2"/>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1235900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67143" y="116632"/>
            <a:ext cx="8892480" cy="6370975"/>
          </a:xfrm>
          <a:prstGeom prst="rect">
            <a:avLst/>
          </a:prstGeom>
          <a:solidFill>
            <a:srgbClr val="92D050"/>
          </a:solidFill>
        </p:spPr>
        <p:txBody>
          <a:bodyPr wrap="square" rtlCol="0">
            <a:spAutoFit/>
          </a:bodyPr>
          <a:lstStyle/>
          <a:p>
            <a:r>
              <a:rPr lang="it-IT" sz="2400" dirty="0" smtClean="0">
                <a:latin typeface="Comic Sans MS" panose="030F0702030302020204" pitchFamily="66" charset="0"/>
              </a:rPr>
              <a:t>Dobbiamo affrettarci a prendere drastiche misure per allontanare l’incombente catastrofe: né la provvidenza divina, né il messianico intervento della scienza e della tecnologia sono sufficienti per sciogliere l’ingarbugliato gomitolo di crisi concatenate che dobbiamo affrontare, tutte in largo misura dipendenti dalla pretesa di consumare di più, di guadagnare più denaro, di possedere un più esteso dominio sugli altri …. 0ggi l’intero pianeta è in crisi perché una specie animale dotata di ragione e di sragione si è slanciata in una pazza, incontrollata corsa verso irraggiungibili e aleatori paradisi .. Il mito del benessere misurato in termini di reddito pro capite ha reso l’uomo schiavo di innumeri oggetti superflui e spesso dannosi… è duro rendersi conto, quasi all’improvviso, che la scienza e. le tecnologie da essa derivate non sono sufficienti a garantire il progresso dell’uomo in quanto; tale  credenza poggia sull’equivoco tecnocratico che assimila il progresso materiale a quello morale.</a:t>
            </a:r>
          </a:p>
        </p:txBody>
      </p:sp>
      <p:sp>
        <p:nvSpPr>
          <p:cNvPr id="3" name="Rettangolo 2"/>
          <p:cNvSpPr/>
          <p:nvPr/>
        </p:nvSpPr>
        <p:spPr>
          <a:xfrm>
            <a:off x="6444208" y="6381328"/>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1674394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7504" y="692696"/>
            <a:ext cx="8910736" cy="4893647"/>
          </a:xfrm>
          <a:prstGeom prst="rect">
            <a:avLst/>
          </a:prstGeom>
          <a:solidFill>
            <a:srgbClr val="92D050"/>
          </a:solidFill>
        </p:spPr>
        <p:txBody>
          <a:bodyPr wrap="square">
            <a:spAutoFit/>
          </a:bodyPr>
          <a:lstStyle/>
          <a:p>
            <a:r>
              <a:rPr lang="it-IT" sz="2400" b="1" dirty="0" smtClean="0">
                <a:latin typeface="Comic Sans MS" panose="030F0702030302020204" pitchFamily="66" charset="0"/>
              </a:rPr>
              <a:t>Dobbiamo </a:t>
            </a:r>
            <a:r>
              <a:rPr lang="it-IT" sz="2400" b="1" dirty="0">
                <a:latin typeface="Comic Sans MS" panose="030F0702030302020204" pitchFamily="66" charset="0"/>
              </a:rPr>
              <a:t>impegnarci in uno spregiudicato esame e </a:t>
            </a:r>
            <a:r>
              <a:rPr lang="it-IT" sz="2400" b="1" dirty="0" err="1">
                <a:latin typeface="Comic Sans MS" panose="030F0702030302020204" pitchFamily="66" charset="0"/>
              </a:rPr>
              <a:t>riorientamento</a:t>
            </a:r>
            <a:r>
              <a:rPr lang="it-IT" sz="2400" b="1" dirty="0">
                <a:latin typeface="Comic Sans MS" panose="030F0702030302020204" pitchFamily="66" charset="0"/>
              </a:rPr>
              <a:t> dei nostri modi di pensare, delle nostre priorità, delle nostre strutture </a:t>
            </a:r>
            <a:r>
              <a:rPr lang="it-IT" sz="2400" b="1" dirty="0" smtClean="0">
                <a:latin typeface="Comic Sans MS" panose="030F0702030302020204" pitchFamily="66" charset="0"/>
              </a:rPr>
              <a:t>scientifiche,  sociali, economiche</a:t>
            </a:r>
            <a:r>
              <a:rPr lang="it-IT" sz="2400" b="1" dirty="0">
                <a:latin typeface="Comic Sans MS" panose="030F0702030302020204" pitchFamily="66" charset="0"/>
              </a:rPr>
              <a:t>, etiche e </a:t>
            </a:r>
            <a:r>
              <a:rPr lang="it-IT" sz="2400" b="1" dirty="0" smtClean="0">
                <a:latin typeface="Comic Sans MS" panose="030F0702030302020204" pitchFamily="66" charset="0"/>
              </a:rPr>
              <a:t>politiche</a:t>
            </a:r>
            <a:r>
              <a:rPr lang="it-IT" sz="2400" b="1" dirty="0">
                <a:latin typeface="Comic Sans MS" panose="030F0702030302020204" pitchFamily="66" charset="0"/>
              </a:rPr>
              <a:t>, dimenticando quelle che i nostri predecessori elaborarono e nelle qual i anche noi fino ad un certo punto abbiamo creduto. </a:t>
            </a:r>
            <a:endParaRPr lang="it-IT" sz="2400" b="1" dirty="0" smtClean="0">
              <a:latin typeface="Comic Sans MS" panose="030F0702030302020204" pitchFamily="66" charset="0"/>
            </a:endParaRPr>
          </a:p>
          <a:p>
            <a:pPr algn="just"/>
            <a:endParaRPr lang="it-IT" sz="2400" b="1" dirty="0" smtClean="0">
              <a:latin typeface="Comic Sans MS" panose="030F0702030302020204" pitchFamily="66" charset="0"/>
            </a:endParaRPr>
          </a:p>
          <a:p>
            <a:r>
              <a:rPr lang="it-IT" sz="2400" b="1" dirty="0" smtClean="0">
                <a:latin typeface="Comic Sans MS" panose="030F0702030302020204" pitchFamily="66" charset="0"/>
              </a:rPr>
              <a:t>Vi </a:t>
            </a:r>
            <a:r>
              <a:rPr lang="it-IT" sz="2400" b="1" dirty="0">
                <a:latin typeface="Comic Sans MS" panose="030F0702030302020204" pitchFamily="66" charset="0"/>
              </a:rPr>
              <a:t>è </a:t>
            </a:r>
            <a:r>
              <a:rPr lang="it-IT" sz="2400" b="1" dirty="0" smtClean="0">
                <a:latin typeface="Comic Sans MS" panose="030F0702030302020204" pitchFamily="66" charset="0"/>
              </a:rPr>
              <a:t>oggi l’esigenza </a:t>
            </a:r>
            <a:r>
              <a:rPr lang="it-IT" sz="2400" b="1" dirty="0">
                <a:latin typeface="Comic Sans MS" panose="030F0702030302020204" pitchFamily="66" charset="0"/>
              </a:rPr>
              <a:t>d i un drastico e coraggioso balzo d i puro pensiero, orientato alla individuazione di un nuovo </a:t>
            </a:r>
            <a:r>
              <a:rPr lang="it-IT" sz="2400" b="1" dirty="0" smtClean="0">
                <a:latin typeface="Comic Sans MS" panose="030F0702030302020204" pitchFamily="66" charset="0"/>
              </a:rPr>
              <a:t>significato per </a:t>
            </a:r>
            <a:r>
              <a:rPr lang="it-IT" sz="2400" b="1" dirty="0">
                <a:latin typeface="Comic Sans MS" panose="030F0702030302020204" pitchFamily="66" charset="0"/>
              </a:rPr>
              <a:t>il termine «progresso</a:t>
            </a:r>
            <a:r>
              <a:rPr lang="it-IT" sz="2400" b="1" dirty="0" smtClean="0">
                <a:latin typeface="Comic Sans MS" panose="030F0702030302020204" pitchFamily="66" charset="0"/>
              </a:rPr>
              <a:t>».</a:t>
            </a:r>
          </a:p>
          <a:p>
            <a:pPr algn="just"/>
            <a:endParaRPr lang="it-IT" sz="2400" b="1" dirty="0">
              <a:latin typeface="Comic Sans MS" panose="030F0702030302020204" pitchFamily="66" charset="0"/>
            </a:endParaRPr>
          </a:p>
          <a:p>
            <a:pPr algn="just"/>
            <a:r>
              <a:rPr lang="it-IT" sz="2400" b="1" dirty="0" smtClean="0">
                <a:latin typeface="Comic Sans MS" panose="030F0702030302020204" pitchFamily="66" charset="0"/>
              </a:rPr>
              <a:t>                           Adriano Buzzati Traverso 1974</a:t>
            </a:r>
          </a:p>
          <a:p>
            <a:endParaRPr lang="it-IT" sz="2400" b="1" dirty="0">
              <a:latin typeface="Comic Sans MS" panose="030F0702030302020204" pitchFamily="66" charset="0"/>
            </a:endParaRPr>
          </a:p>
        </p:txBody>
      </p:sp>
      <p:sp>
        <p:nvSpPr>
          <p:cNvPr id="3" name="Rettangolo 2"/>
          <p:cNvSpPr/>
          <p:nvPr/>
        </p:nvSpPr>
        <p:spPr>
          <a:xfrm>
            <a:off x="6444208" y="6516052"/>
            <a:ext cx="2680542" cy="369332"/>
          </a:xfrm>
          <a:prstGeom prst="rect">
            <a:avLst/>
          </a:prstGeom>
        </p:spPr>
        <p:txBody>
          <a:bodyPr wrap="none">
            <a:spAutoFit/>
          </a:bodyPr>
          <a:lstStyle/>
          <a:p>
            <a:r>
              <a:rPr lang="it-IT" dirty="0">
                <a:solidFill>
                  <a:srgbClr val="FF0000"/>
                </a:solidFill>
                <a:latin typeface="Comic Sans MS" panose="030F0702030302020204" pitchFamily="66" charset="0"/>
              </a:rPr>
              <a:t>enzo.lucchetti@unipr.it</a:t>
            </a:r>
          </a:p>
        </p:txBody>
      </p:sp>
    </p:spTree>
    <p:extLst>
      <p:ext uri="{BB962C8B-B14F-4D97-AF65-F5344CB8AC3E}">
        <p14:creationId xmlns:p14="http://schemas.microsoft.com/office/powerpoint/2010/main" val="3134508201"/>
      </p:ext>
    </p:extLst>
  </p:cSld>
  <p:clrMapOvr>
    <a:masterClrMapping/>
  </p:clrMapOvr>
</p:sld>
</file>

<file path=ppt/theme/theme1.xml><?xml version="1.0" encoding="utf-8"?>
<a:theme xmlns:a="http://schemas.openxmlformats.org/drawingml/2006/main" name="Tema di Office">
  <a:themeElements>
    <a:clrScheme name="Elic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3310</TotalTime>
  <Words>4178</Words>
  <Application>Microsoft Office PowerPoint</Application>
  <PresentationFormat>Presentazione su schermo (4:3)</PresentationFormat>
  <Paragraphs>381</Paragraphs>
  <Slides>39</Slides>
  <Notes>9</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39</vt:i4>
      </vt:variant>
    </vt:vector>
  </HeadingPairs>
  <TitlesOfParts>
    <vt:vector size="46" baseType="lpstr">
      <vt:lpstr>Arial</vt:lpstr>
      <vt:lpstr>Calibri</vt:lpstr>
      <vt:lpstr>Comic Sans MS</vt:lpstr>
      <vt:lpstr>Tahoma</vt:lpstr>
      <vt:lpstr>Times New Roman</vt:lpstr>
      <vt:lpstr>Tema di Office</vt:lpstr>
      <vt:lpstr>Immagine bitmap</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Home &amp; Family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Lucchetti</dc:creator>
  <cp:lastModifiedBy>Enzo Lucchetti</cp:lastModifiedBy>
  <cp:revision>229</cp:revision>
  <cp:lastPrinted>2016-02-05T16:35:44Z</cp:lastPrinted>
  <dcterms:created xsi:type="dcterms:W3CDTF">2016-02-05T07:07:29Z</dcterms:created>
  <dcterms:modified xsi:type="dcterms:W3CDTF">2019-10-30T14:24:34Z</dcterms:modified>
</cp:coreProperties>
</file>