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sldIdLst>
    <p:sldId id="256" r:id="rId2"/>
    <p:sldId id="257" r:id="rId3"/>
    <p:sldId id="261" r:id="rId4"/>
    <p:sldId id="259" r:id="rId5"/>
    <p:sldId id="260" r:id="rId6"/>
    <p:sldId id="270" r:id="rId7"/>
    <p:sldId id="262" r:id="rId8"/>
    <p:sldId id="263" r:id="rId9"/>
    <p:sldId id="269" r:id="rId10"/>
    <p:sldId id="265" r:id="rId11"/>
    <p:sldId id="266" r:id="rId12"/>
    <p:sldId id="275" r:id="rId13"/>
    <p:sldId id="271" r:id="rId14"/>
    <p:sldId id="267" r:id="rId15"/>
    <p:sldId id="268" r:id="rId16"/>
    <p:sldId id="272" r:id="rId17"/>
    <p:sldId id="274" r:id="rId18"/>
    <p:sldId id="273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2346-A891-40DB-B8FB-41E585A90681}" type="datetimeFigureOut">
              <a:rPr lang="it-IT" smtClean="0"/>
              <a:t>03/03/2018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D7E8FE4-5106-4D79-91E0-76039F3EA7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3044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2346-A891-40DB-B8FB-41E585A90681}" type="datetimeFigureOut">
              <a:rPr lang="it-IT" smtClean="0"/>
              <a:t>03/03/2018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D7E8FE4-5106-4D79-91E0-76039F3EA7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0657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2346-A891-40DB-B8FB-41E585A90681}" type="datetimeFigureOut">
              <a:rPr lang="it-IT" smtClean="0"/>
              <a:t>03/03/2018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D7E8FE4-5106-4D79-91E0-76039F3EA75A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7219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2346-A891-40DB-B8FB-41E585A90681}" type="datetimeFigureOut">
              <a:rPr lang="it-IT" smtClean="0"/>
              <a:t>03/03/2018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D7E8FE4-5106-4D79-91E0-76039F3EA7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5873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2346-A891-40DB-B8FB-41E585A90681}" type="datetimeFigureOut">
              <a:rPr lang="it-IT" smtClean="0"/>
              <a:t>03/03/2018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D7E8FE4-5106-4D79-91E0-76039F3EA75A}" type="slidenum">
              <a:rPr lang="it-IT" smtClean="0"/>
              <a:t>‹N›</a:t>
            </a:fld>
            <a:endParaRPr lang="it-IT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9041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2346-A891-40DB-B8FB-41E585A90681}" type="datetimeFigureOut">
              <a:rPr lang="it-IT" smtClean="0"/>
              <a:t>03/03/2018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D7E8FE4-5106-4D79-91E0-76039F3EA7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6650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2346-A891-40DB-B8FB-41E585A90681}" type="datetimeFigureOut">
              <a:rPr lang="it-IT" smtClean="0"/>
              <a:t>03/03/2018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8FE4-5106-4D79-91E0-76039F3EA7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8033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2346-A891-40DB-B8FB-41E585A90681}" type="datetimeFigureOut">
              <a:rPr lang="it-IT" smtClean="0"/>
              <a:t>03/03/2018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8FE4-5106-4D79-91E0-76039F3EA7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9201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2346-A891-40DB-B8FB-41E585A90681}" type="datetimeFigureOut">
              <a:rPr lang="it-IT" smtClean="0"/>
              <a:t>03/03/2018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8FE4-5106-4D79-91E0-76039F3EA7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058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2346-A891-40DB-B8FB-41E585A90681}" type="datetimeFigureOut">
              <a:rPr lang="it-IT" smtClean="0"/>
              <a:t>03/03/2018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D7E8FE4-5106-4D79-91E0-76039F3EA7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5751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2346-A891-40DB-B8FB-41E585A90681}" type="datetimeFigureOut">
              <a:rPr lang="it-IT" smtClean="0"/>
              <a:t>03/03/2018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D7E8FE4-5106-4D79-91E0-76039F3EA7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6213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2346-A891-40DB-B8FB-41E585A90681}" type="datetimeFigureOut">
              <a:rPr lang="it-IT" smtClean="0"/>
              <a:t>03/03/2018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D7E8FE4-5106-4D79-91E0-76039F3EA7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4135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2346-A891-40DB-B8FB-41E585A90681}" type="datetimeFigureOut">
              <a:rPr lang="it-IT" smtClean="0"/>
              <a:t>03/03/2018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8FE4-5106-4D79-91E0-76039F3EA7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6298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2346-A891-40DB-B8FB-41E585A90681}" type="datetimeFigureOut">
              <a:rPr lang="it-IT" smtClean="0"/>
              <a:t>03/03/2018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8FE4-5106-4D79-91E0-76039F3EA7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7105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2346-A891-40DB-B8FB-41E585A90681}" type="datetimeFigureOut">
              <a:rPr lang="it-IT" smtClean="0"/>
              <a:t>03/03/2018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8FE4-5106-4D79-91E0-76039F3EA7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0941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2346-A891-40DB-B8FB-41E585A90681}" type="datetimeFigureOut">
              <a:rPr lang="it-IT" smtClean="0"/>
              <a:t>03/03/2018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D7E8FE4-5106-4D79-91E0-76039F3EA7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7692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C2346-A891-40DB-B8FB-41E585A90681}" type="datetimeFigureOut">
              <a:rPr lang="it-IT" smtClean="0"/>
              <a:t>03/03/2018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D7E8FE4-5106-4D79-91E0-76039F3EA7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6132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it-IT" sz="3200" dirty="0" smtClean="0"/>
              <a:t>Esperienza religiosa e relazione educativa: intrecci e linguaggi comuni</a:t>
            </a:r>
            <a:br>
              <a:rPr lang="it-IT" sz="3200" dirty="0" smtClean="0"/>
            </a:br>
            <a:r>
              <a:rPr lang="it-IT" sz="3200" dirty="0"/>
              <a:t/>
            </a:r>
            <a:br>
              <a:rPr lang="it-IT" sz="3200" dirty="0"/>
            </a:br>
            <a:r>
              <a:rPr lang="it-IT" sz="3200" dirty="0" err="1" smtClean="0"/>
              <a:t>Fism</a:t>
            </a:r>
            <a:r>
              <a:rPr lang="it-IT" sz="3200" dirty="0" smtClean="0"/>
              <a:t> 3 marzo 2018</a:t>
            </a:r>
            <a:endParaRPr lang="it-IT" sz="32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Dott.ssa Nicoletta Allegri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34608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Dio si incarna, si rende umano, si avvicina </a:t>
            </a:r>
            <a:r>
              <a:rPr lang="it-IT" dirty="0" err="1" smtClean="0"/>
              <a:t>alll’umanità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8234" y="2086982"/>
            <a:ext cx="5723906" cy="428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273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Dio ci innalza all’assoluto: </a:t>
            </a:r>
            <a:br>
              <a:rPr lang="it-IT" dirty="0" smtClean="0"/>
            </a:br>
            <a:r>
              <a:rPr lang="it-IT" dirty="0" smtClean="0"/>
              <a:t>siamo cittadini dei cieli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325" y="1455225"/>
            <a:ext cx="4116546" cy="230526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/>
          <a:srcRect l="70610" t="1681" r="-372" b="840"/>
          <a:stretch/>
        </p:blipFill>
        <p:spPr>
          <a:xfrm>
            <a:off x="8345066" y="2012066"/>
            <a:ext cx="2513282" cy="364058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9481" y="3883231"/>
            <a:ext cx="3987787" cy="265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227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Un cammino in parallelo, a sostegno reciproco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Percorso evolutivo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t-IT" dirty="0" smtClean="0"/>
              <a:t>L’adulto riconosce i bisogni del bambino</a:t>
            </a:r>
          </a:p>
          <a:p>
            <a:r>
              <a:rPr lang="it-IT" dirty="0" smtClean="0"/>
              <a:t>Riconosce i propri bisogni</a:t>
            </a:r>
          </a:p>
          <a:p>
            <a:r>
              <a:rPr lang="it-IT" dirty="0" smtClean="0"/>
              <a:t>Risponde ai bisogni e sostiene l’individualità del bambino</a:t>
            </a:r>
          </a:p>
          <a:p>
            <a:r>
              <a:rPr lang="it-IT" dirty="0" smtClean="0"/>
              <a:t>L’adulto contribuisce alla sicurezza interna del bambino</a:t>
            </a:r>
          </a:p>
          <a:p>
            <a:r>
              <a:rPr lang="it-IT" dirty="0" smtClean="0"/>
              <a:t>L’adulto sostiene il bambino nei suoi movimenti di autonomia</a:t>
            </a:r>
            <a:endParaRPr lang="it-IT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 smtClean="0"/>
              <a:t>Percorso religioso</a:t>
            </a:r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/>
              <a:t>Dio si fa uomo per conoscere e capire il mondo</a:t>
            </a:r>
          </a:p>
          <a:p>
            <a:r>
              <a:rPr lang="it-IT" dirty="0" smtClean="0"/>
              <a:t>Dio manifesta i suoi voleri, i suoi sentimenti</a:t>
            </a:r>
          </a:p>
          <a:p>
            <a:r>
              <a:rPr lang="it-IT" dirty="0" smtClean="0"/>
              <a:t>Dio accompagna il suo popolo, non lo abbandona nei momenti di difficoltà</a:t>
            </a:r>
          </a:p>
          <a:p>
            <a:r>
              <a:rPr lang="it-IT" dirty="0" smtClean="0"/>
              <a:t>Dio manifesta un amore gratuito e liberante tramite la Croce</a:t>
            </a:r>
          </a:p>
          <a:p>
            <a:r>
              <a:rPr lang="it-IT" dirty="0" smtClean="0"/>
              <a:t>Dio abbandona il popolo con la Croce per lasciarlo libero di mettersi alla ricerca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76368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549074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Affettività come luogo privilegiato per sostenere l’esperienza </a:t>
            </a:r>
            <a:r>
              <a:rPr lang="it-IT" dirty="0" smtClean="0"/>
              <a:t>religiosa e la spiritualità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5751" y="2262434"/>
            <a:ext cx="4203865" cy="420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517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Suscitare stupore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924" y="2060120"/>
            <a:ext cx="3000354" cy="4021093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5195" y="2059380"/>
            <a:ext cx="3403269" cy="340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050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Accompagnare nello spaesamento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303" y="1905000"/>
            <a:ext cx="3912263" cy="317380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340" y="1905000"/>
            <a:ext cx="4786721" cy="317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59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Parlare alla fantasia, con la fantasia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9303" y="2284329"/>
            <a:ext cx="4918927" cy="327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433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Liberare ed esplorare la visione del bambino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515" y="2286309"/>
            <a:ext cx="4531917" cy="3093213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9641" y="1989937"/>
            <a:ext cx="3526909" cy="473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44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942" y="858362"/>
            <a:ext cx="3918858" cy="5158497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6852063" y="1900052"/>
            <a:ext cx="47976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Grazie per l’attenzione e</a:t>
            </a:r>
          </a:p>
          <a:p>
            <a:r>
              <a:rPr lang="it-IT" sz="3600" dirty="0" smtClean="0"/>
              <a:t>Buon lavoro!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2724361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89213" y="950027"/>
            <a:ext cx="8915399" cy="2600696"/>
          </a:xfrm>
        </p:spPr>
        <p:txBody>
          <a:bodyPr>
            <a:normAutofit/>
          </a:bodyPr>
          <a:lstStyle/>
          <a:p>
            <a:r>
              <a:rPr lang="it-IT" dirty="0" smtClean="0"/>
              <a:t>Religione</a:t>
            </a:r>
            <a:br>
              <a:rPr lang="it-IT" dirty="0" smtClean="0"/>
            </a:br>
            <a:r>
              <a:rPr lang="it-IT" dirty="0" smtClean="0"/>
              <a:t>re-</a:t>
            </a:r>
            <a:r>
              <a:rPr lang="it-IT" dirty="0" err="1" smtClean="0"/>
              <a:t>ligare</a:t>
            </a:r>
            <a:r>
              <a:rPr lang="it-IT" dirty="0" smtClean="0"/>
              <a:t> = collegare, </a:t>
            </a:r>
            <a:br>
              <a:rPr lang="it-IT" dirty="0" smtClean="0"/>
            </a:br>
            <a:r>
              <a:rPr lang="it-IT" dirty="0" smtClean="0"/>
              <a:t>mette</a:t>
            </a:r>
            <a:r>
              <a:rPr lang="it-IT" sz="4400" dirty="0" smtClean="0"/>
              <a:t>r</a:t>
            </a:r>
            <a:r>
              <a:rPr lang="it-IT" dirty="0" smtClean="0"/>
              <a:t>e in collegamento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type="subTitle" idx="1"/>
          </p:nvPr>
        </p:nvSpPr>
        <p:spPr>
          <a:xfrm>
            <a:off x="2589213" y="3906983"/>
            <a:ext cx="8915399" cy="2553194"/>
          </a:xfrm>
        </p:spPr>
        <p:txBody>
          <a:bodyPr>
            <a:normAutofit fontScale="32500" lnSpcReduction="20000"/>
          </a:bodyPr>
          <a:lstStyle/>
          <a:p>
            <a:endParaRPr lang="it-IT" dirty="0" smtClean="0"/>
          </a:p>
          <a:p>
            <a:endParaRPr lang="it-IT" dirty="0" smtClean="0"/>
          </a:p>
          <a:p>
            <a:r>
              <a:rPr lang="it-IT" sz="176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Cattolica: universale</a:t>
            </a:r>
          </a:p>
          <a:p>
            <a:r>
              <a:rPr lang="it-IT" sz="176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Cosa significa?</a:t>
            </a:r>
          </a:p>
        </p:txBody>
      </p:sp>
    </p:spTree>
    <p:extLst>
      <p:ext uri="{BB962C8B-B14F-4D97-AF65-F5344CB8AC3E}">
        <p14:creationId xmlns:p14="http://schemas.microsoft.com/office/powerpoint/2010/main" val="413194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77" y="427512"/>
            <a:ext cx="4836511" cy="321847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431" y="3432234"/>
            <a:ext cx="6272987" cy="3000966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6139543" y="819397"/>
            <a:ext cx="56764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DA SEMPRE L’UMANITA’ RICERCA UN DIALOGO CON QUALCOSA O QUALCUNO CHE SIA OLTRE SE STESSA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396499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Socrate:</a:t>
            </a:r>
            <a:br>
              <a:rPr lang="it-IT" dirty="0" smtClean="0"/>
            </a:br>
            <a:r>
              <a:rPr lang="it-IT" dirty="0" smtClean="0"/>
              <a:t>so di non sapere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85111" y="2724399"/>
            <a:ext cx="4489611" cy="298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42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01" y="1496291"/>
            <a:ext cx="2639719" cy="3966791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099" y="976126"/>
            <a:ext cx="6317994" cy="2681474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450773" y="4310742"/>
            <a:ext cx="50113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D. </a:t>
            </a:r>
            <a:r>
              <a:rPr lang="it-IT" sz="3200" dirty="0" err="1" smtClean="0"/>
              <a:t>Winnicott</a:t>
            </a:r>
            <a:r>
              <a:rPr lang="it-IT" sz="3200" dirty="0" smtClean="0"/>
              <a:t>: the Holding </a:t>
            </a:r>
            <a:r>
              <a:rPr lang="it-IT" sz="3200" dirty="0" err="1" smtClean="0"/>
              <a:t>mother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409379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0088" y="651077"/>
            <a:ext cx="5037484" cy="488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90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644" y="596194"/>
            <a:ext cx="4309094" cy="322766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6107" y="253648"/>
            <a:ext cx="4901083" cy="326144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085113" y="4025735"/>
            <a:ext cx="74220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Posso stare di fronte alla madre se ne ho sperimentato la </a:t>
            </a:r>
            <a:r>
              <a:rPr lang="it-IT" sz="3200" dirty="0" err="1" smtClean="0"/>
              <a:t>fusionalità</a:t>
            </a:r>
            <a:r>
              <a:rPr lang="it-IT" sz="3200" dirty="0" smtClean="0"/>
              <a:t> e posso stare senza di lei se ne ho sperimentato la presenza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40704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966" y="1107136"/>
            <a:ext cx="4456399" cy="3298609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6840188" y="1353787"/>
            <a:ext cx="489263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Posso stare di fronte all’assoluto se ne ho sperimentato la vicinanza</a:t>
            </a:r>
            <a:endParaRPr lang="it-IT" sz="32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009404" y="4797631"/>
            <a:ext cx="49979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POSSO STARE DA SOLO SOLAMENTE DINANZI ALL’ASSOLUTO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188" y="3399008"/>
            <a:ext cx="4370118" cy="326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29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QUALE ESPERIENZA PSICOLOGICA SOSTIENE IL CRISTIANESIMO?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0902" y="2380693"/>
            <a:ext cx="2899370" cy="404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264411"/>
      </p:ext>
    </p:extLst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Filo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Fil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225</TotalTime>
  <Words>249</Words>
  <Application>Microsoft Office PowerPoint</Application>
  <PresentationFormat>Widescreen</PresentationFormat>
  <Paragraphs>36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2" baseType="lpstr">
      <vt:lpstr>Arial</vt:lpstr>
      <vt:lpstr>Century Gothic</vt:lpstr>
      <vt:lpstr>Wingdings 3</vt:lpstr>
      <vt:lpstr>Filo</vt:lpstr>
      <vt:lpstr>Esperienza religiosa e relazione educativa: intrecci e linguaggi comuni  Fism 3 marzo 2018</vt:lpstr>
      <vt:lpstr>Religione re-ligare = collegare,  mettere in collegamento</vt:lpstr>
      <vt:lpstr>Presentazione standard di PowerPoint</vt:lpstr>
      <vt:lpstr>Socrate: so di non sapere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QUALE ESPERIENZA PSICOLOGICA SOSTIENE IL CRISTIANESIMO?</vt:lpstr>
      <vt:lpstr>Dio si incarna, si rende umano, si avvicina alll’umanità</vt:lpstr>
      <vt:lpstr>Dio ci innalza all’assoluto:  siamo cittadini dei cieli</vt:lpstr>
      <vt:lpstr>Un cammino in parallelo, a sostegno reciproco</vt:lpstr>
      <vt:lpstr>Affettività come luogo privilegiato per sostenere l’esperienza religiosa e la spiritualità</vt:lpstr>
      <vt:lpstr>Suscitare stupore</vt:lpstr>
      <vt:lpstr>Accompagnare nello spaesamento</vt:lpstr>
      <vt:lpstr>Parlare alla fantasia, con la fantasia</vt:lpstr>
      <vt:lpstr>Liberare ed esplorare la visione del bambino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Esperienza religiosa e relazione educativa: intrecci e linguaggi comuni  Fism 3 marzo 2018</dc:title>
  <dc:creator>User</dc:creator>
  <cp:lastModifiedBy>User</cp:lastModifiedBy>
  <cp:revision>17</cp:revision>
  <dcterms:created xsi:type="dcterms:W3CDTF">2018-02-27T22:53:39Z</dcterms:created>
  <dcterms:modified xsi:type="dcterms:W3CDTF">2018-03-03T00:20:54Z</dcterms:modified>
</cp:coreProperties>
</file>