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handoutMasterIdLst>
    <p:handoutMasterId r:id="rId32"/>
  </p:handoutMasterIdLst>
  <p:sldIdLst>
    <p:sldId id="256" r:id="rId2"/>
    <p:sldId id="291" r:id="rId3"/>
    <p:sldId id="267" r:id="rId4"/>
    <p:sldId id="274" r:id="rId5"/>
    <p:sldId id="341" r:id="rId6"/>
    <p:sldId id="342" r:id="rId7"/>
    <p:sldId id="343" r:id="rId8"/>
    <p:sldId id="344" r:id="rId9"/>
    <p:sldId id="345" r:id="rId10"/>
    <p:sldId id="346" r:id="rId11"/>
    <p:sldId id="358" r:id="rId12"/>
    <p:sldId id="278" r:id="rId13"/>
    <p:sldId id="362" r:id="rId14"/>
    <p:sldId id="365" r:id="rId15"/>
    <p:sldId id="364" r:id="rId16"/>
    <p:sldId id="361" r:id="rId17"/>
    <p:sldId id="363" r:id="rId18"/>
    <p:sldId id="366" r:id="rId19"/>
    <p:sldId id="368" r:id="rId20"/>
    <p:sldId id="367" r:id="rId21"/>
    <p:sldId id="290" r:id="rId22"/>
    <p:sldId id="348" r:id="rId23"/>
    <p:sldId id="357" r:id="rId24"/>
    <p:sldId id="369" r:id="rId25"/>
    <p:sldId id="370" r:id="rId26"/>
    <p:sldId id="352" r:id="rId27"/>
    <p:sldId id="353" r:id="rId28"/>
    <p:sldId id="354" r:id="rId29"/>
    <p:sldId id="371" r:id="rId30"/>
    <p:sldId id="339" r:id="rId31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1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2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CDBF-064A-48DD-BF9E-26D5F4598A9A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CC17-4FCC-44D7-9783-FE4B99A3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17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6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4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1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7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9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08912" cy="2376264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sz="6000" b="1" dirty="0"/>
              <a:t>Le indicazioni nazionali IRC</a:t>
            </a:r>
            <a:br>
              <a:rPr lang="it-IT" sz="6000" b="1" dirty="0"/>
            </a:br>
            <a:r>
              <a:rPr lang="it-IT" sz="6000" b="1" dirty="0"/>
              <a:t>per la scuola dell’infanzia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5832648" cy="576063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cura di Barbara Maffei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440160" cy="1007366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899592" y="4077072"/>
            <a:ext cx="7560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467544" y="1268760"/>
            <a:ext cx="4536504" cy="3960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tx1"/>
                </a:solidFill>
              </a:rPr>
              <a:t>IRC si confronta con la Storia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L’IRC si </a:t>
            </a:r>
            <a:r>
              <a:rPr lang="it-IT" sz="2800" dirty="0">
                <a:solidFill>
                  <a:schemeClr val="tx1"/>
                </a:solidFill>
              </a:rPr>
              <a:t>confronta con la storia </a:t>
            </a:r>
            <a:r>
              <a:rPr lang="it-IT" sz="2800" dirty="0" smtClean="0">
                <a:solidFill>
                  <a:schemeClr val="tx1"/>
                </a:solidFill>
              </a:rPr>
              <a:t>in </a:t>
            </a:r>
            <a:r>
              <a:rPr lang="it-IT" sz="2800" dirty="0">
                <a:solidFill>
                  <a:schemeClr val="tx1"/>
                </a:solidFill>
              </a:rPr>
              <a:t>quanto è una disciplina che tratta un oggetto che è nato storicamente ed è cresciuto </a:t>
            </a:r>
            <a:r>
              <a:rPr lang="it-IT" sz="2800" dirty="0" smtClean="0">
                <a:solidFill>
                  <a:schemeClr val="tx1"/>
                </a:solidFill>
              </a:rPr>
              <a:t>storicamente, lasciando effetti nei secoli nella nostra cultura</a:t>
            </a:r>
          </a:p>
          <a:p>
            <a:pPr marL="0" indent="0" algn="just">
              <a:buNone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29544"/>
            <a:ext cx="3243093" cy="339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1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755576" y="764704"/>
            <a:ext cx="7560840" cy="30243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tx1"/>
                </a:solidFill>
              </a:rPr>
              <a:t>IRC e vissuto del popolo italiano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L’IRC </a:t>
            </a:r>
            <a:r>
              <a:rPr lang="it-IT" dirty="0" smtClean="0">
                <a:solidFill>
                  <a:schemeClr val="tx1"/>
                </a:solidFill>
              </a:rPr>
              <a:t>è legato </a:t>
            </a:r>
            <a:r>
              <a:rPr lang="it-IT" dirty="0">
                <a:solidFill>
                  <a:schemeClr val="tx1"/>
                </a:solidFill>
              </a:rPr>
              <a:t>ai valori presenti nel vissuto del popolo </a:t>
            </a:r>
            <a:r>
              <a:rPr lang="it-IT" dirty="0" smtClean="0">
                <a:solidFill>
                  <a:schemeClr val="tx1"/>
                </a:solidFill>
              </a:rPr>
              <a:t>italiano la cui cultura è </a:t>
            </a:r>
            <a:r>
              <a:rPr lang="it-IT" dirty="0">
                <a:solidFill>
                  <a:schemeClr val="tx1"/>
                </a:solidFill>
              </a:rPr>
              <a:t>profondamente intrisa della presenza cristiana</a:t>
            </a:r>
            <a:endParaRPr lang="it-IT" b="1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 err="1">
                <a:solidFill>
                  <a:schemeClr val="tx1"/>
                </a:solidFill>
              </a:rPr>
              <a:t>Rc</a:t>
            </a:r>
            <a:r>
              <a:rPr lang="it-IT" dirty="0">
                <a:solidFill>
                  <a:schemeClr val="tx1"/>
                </a:solidFill>
              </a:rPr>
              <a:t> nella nostra cultura nazionale è un fattore identitario, generatore di </a:t>
            </a:r>
            <a:r>
              <a:rPr lang="it-IT" dirty="0" smtClean="0">
                <a:solidFill>
                  <a:schemeClr val="tx1"/>
                </a:solidFill>
              </a:rPr>
              <a:t>significato.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40" y="3501008"/>
            <a:ext cx="421571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5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791" y="106035"/>
            <a:ext cx="8568952" cy="1450757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LE TRE DIMENSIONI IDENTITARIE DELL’IRC</a:t>
            </a:r>
            <a:endParaRPr lang="it-IT" sz="4000" b="1" dirty="0"/>
          </a:p>
        </p:txBody>
      </p:sp>
      <p:sp>
        <p:nvSpPr>
          <p:cNvPr id="5" name="Ovale 4"/>
          <p:cNvSpPr/>
          <p:nvPr/>
        </p:nvSpPr>
        <p:spPr>
          <a:xfrm>
            <a:off x="3334374" y="2348880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CONTESTO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709650" y="4437112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CONTENUTI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6012160" y="4437112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FINALITA’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2771800" y="3501008"/>
            <a:ext cx="648072" cy="792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796136" y="3573016"/>
            <a:ext cx="72008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419872" y="5301208"/>
            <a:ext cx="25067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764704"/>
            <a:ext cx="842493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5865" y="725492"/>
            <a:ext cx="828092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/>
              <a:t>Contesto</a:t>
            </a:r>
            <a:endParaRPr lang="it-IT" sz="2800" b="1" u="sng" dirty="0"/>
          </a:p>
          <a:p>
            <a:pPr algn="ctr"/>
            <a:endParaRPr lang="it-IT" sz="2800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71" y="1878277"/>
            <a:ext cx="4431723" cy="295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arrotondato 5"/>
          <p:cNvSpPr/>
          <p:nvPr/>
        </p:nvSpPr>
        <p:spPr>
          <a:xfrm>
            <a:off x="709732" y="2825153"/>
            <a:ext cx="1368152" cy="82656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RELAZIONI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6845340" y="2767641"/>
            <a:ext cx="1369280" cy="8089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VALENZE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786245" y="4912275"/>
            <a:ext cx="1440160" cy="8568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AMBIENTI FORMATIVI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824016" y="4041456"/>
            <a:ext cx="1124494" cy="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Reti territoriali</a:t>
            </a:r>
            <a:endParaRPr lang="it-IT" sz="1100" dirty="0"/>
          </a:p>
        </p:txBody>
      </p:sp>
      <p:sp>
        <p:nvSpPr>
          <p:cNvPr id="10" name="Ovale 9"/>
          <p:cNvSpPr/>
          <p:nvPr/>
        </p:nvSpPr>
        <p:spPr>
          <a:xfrm>
            <a:off x="748418" y="2132443"/>
            <a:ext cx="102484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Reti parentali</a:t>
            </a:r>
            <a:endParaRPr lang="it-IT" sz="1100" dirty="0"/>
          </a:p>
        </p:txBody>
      </p:sp>
      <p:sp>
        <p:nvSpPr>
          <p:cNvPr id="11" name="Ovale 10"/>
          <p:cNvSpPr/>
          <p:nvPr/>
        </p:nvSpPr>
        <p:spPr>
          <a:xfrm>
            <a:off x="6012440" y="5882497"/>
            <a:ext cx="1024821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Familiari</a:t>
            </a:r>
            <a:endParaRPr lang="it-IT" sz="1100" dirty="0"/>
          </a:p>
        </p:txBody>
      </p:sp>
      <p:sp>
        <p:nvSpPr>
          <p:cNvPr id="12" name="Ovale 11"/>
          <p:cNvSpPr/>
          <p:nvPr/>
        </p:nvSpPr>
        <p:spPr>
          <a:xfrm>
            <a:off x="2070667" y="5262895"/>
            <a:ext cx="919395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Formali</a:t>
            </a:r>
            <a:endParaRPr lang="it-IT" sz="1100" dirty="0"/>
          </a:p>
        </p:txBody>
      </p:sp>
      <p:sp>
        <p:nvSpPr>
          <p:cNvPr id="14" name="Ovale 13"/>
          <p:cNvSpPr/>
          <p:nvPr/>
        </p:nvSpPr>
        <p:spPr>
          <a:xfrm>
            <a:off x="1020680" y="1435868"/>
            <a:ext cx="99140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Famiglia</a:t>
            </a:r>
            <a:endParaRPr lang="it-IT" sz="1200" dirty="0"/>
          </a:p>
        </p:txBody>
      </p:sp>
      <p:sp>
        <p:nvSpPr>
          <p:cNvPr id="15" name="Ovale 14"/>
          <p:cNvSpPr/>
          <p:nvPr/>
        </p:nvSpPr>
        <p:spPr>
          <a:xfrm>
            <a:off x="31928" y="1746945"/>
            <a:ext cx="79208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S</a:t>
            </a:r>
            <a:r>
              <a:rPr lang="it-IT" sz="1100" dirty="0" smtClean="0"/>
              <a:t>cuola</a:t>
            </a:r>
            <a:endParaRPr lang="it-IT" sz="1100" dirty="0"/>
          </a:p>
        </p:txBody>
      </p:sp>
      <p:sp>
        <p:nvSpPr>
          <p:cNvPr id="16" name="Ovale 15"/>
          <p:cNvSpPr/>
          <p:nvPr/>
        </p:nvSpPr>
        <p:spPr>
          <a:xfrm>
            <a:off x="38269" y="3735045"/>
            <a:ext cx="91685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Reti amicali</a:t>
            </a:r>
            <a:endParaRPr lang="it-IT" sz="1100" dirty="0"/>
          </a:p>
        </p:txBody>
      </p:sp>
      <p:sp>
        <p:nvSpPr>
          <p:cNvPr id="17" name="Ovale 16"/>
          <p:cNvSpPr/>
          <p:nvPr/>
        </p:nvSpPr>
        <p:spPr>
          <a:xfrm>
            <a:off x="7161531" y="4255776"/>
            <a:ext cx="991372" cy="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Culturali</a:t>
            </a:r>
            <a:endParaRPr lang="it-IT" sz="1100" dirty="0"/>
          </a:p>
        </p:txBody>
      </p:sp>
      <p:sp>
        <p:nvSpPr>
          <p:cNvPr id="18" name="Ovale 17"/>
          <p:cNvSpPr/>
          <p:nvPr/>
        </p:nvSpPr>
        <p:spPr>
          <a:xfrm>
            <a:off x="7023243" y="1527000"/>
            <a:ext cx="930657" cy="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Sociali</a:t>
            </a:r>
            <a:endParaRPr lang="it-IT" sz="1100" dirty="0"/>
          </a:p>
        </p:txBody>
      </p:sp>
      <p:sp>
        <p:nvSpPr>
          <p:cNvPr id="19" name="Ovale 18"/>
          <p:cNvSpPr/>
          <p:nvPr/>
        </p:nvSpPr>
        <p:spPr>
          <a:xfrm>
            <a:off x="7797360" y="2015202"/>
            <a:ext cx="1249276" cy="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Simboliche</a:t>
            </a:r>
            <a:endParaRPr lang="it-IT" sz="1100" dirty="0"/>
          </a:p>
        </p:txBody>
      </p:sp>
      <p:sp>
        <p:nvSpPr>
          <p:cNvPr id="20" name="Ovale 19"/>
          <p:cNvSpPr/>
          <p:nvPr/>
        </p:nvSpPr>
        <p:spPr>
          <a:xfrm>
            <a:off x="7875243" y="3734888"/>
            <a:ext cx="1249276" cy="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Personali</a:t>
            </a:r>
            <a:endParaRPr lang="it-IT" sz="1100" dirty="0"/>
          </a:p>
        </p:txBody>
      </p:sp>
      <p:sp>
        <p:nvSpPr>
          <p:cNvPr id="21" name="Ovale 20"/>
          <p:cNvSpPr/>
          <p:nvPr/>
        </p:nvSpPr>
        <p:spPr>
          <a:xfrm>
            <a:off x="2722893" y="5815505"/>
            <a:ext cx="10633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Informali</a:t>
            </a:r>
            <a:endParaRPr lang="it-IT" sz="1100" dirty="0"/>
          </a:p>
        </p:txBody>
      </p:sp>
      <p:sp>
        <p:nvSpPr>
          <p:cNvPr id="22" name="Ovale 21"/>
          <p:cNvSpPr/>
          <p:nvPr/>
        </p:nvSpPr>
        <p:spPr>
          <a:xfrm>
            <a:off x="5394422" y="5166014"/>
            <a:ext cx="111359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Scolastici</a:t>
            </a:r>
            <a:endParaRPr lang="it-IT" sz="1100" dirty="0"/>
          </a:p>
        </p:txBody>
      </p:sp>
      <p:sp>
        <p:nvSpPr>
          <p:cNvPr id="23" name="Ovale 22"/>
          <p:cNvSpPr/>
          <p:nvPr/>
        </p:nvSpPr>
        <p:spPr>
          <a:xfrm>
            <a:off x="6660528" y="5382038"/>
            <a:ext cx="111359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Extra</a:t>
            </a:r>
          </a:p>
          <a:p>
            <a:pPr algn="ctr"/>
            <a:r>
              <a:rPr lang="it-IT" sz="1100" dirty="0" smtClean="0"/>
              <a:t>Scolastici</a:t>
            </a:r>
            <a:endParaRPr lang="it-IT" sz="1100" dirty="0"/>
          </a:p>
        </p:txBody>
      </p:sp>
      <p:sp>
        <p:nvSpPr>
          <p:cNvPr id="24" name="Ovale 23"/>
          <p:cNvSpPr/>
          <p:nvPr/>
        </p:nvSpPr>
        <p:spPr>
          <a:xfrm>
            <a:off x="1407043" y="5778710"/>
            <a:ext cx="1027881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Territorio</a:t>
            </a:r>
            <a:endParaRPr lang="it-IT" sz="1100" dirty="0"/>
          </a:p>
        </p:txBody>
      </p:sp>
      <p:sp>
        <p:nvSpPr>
          <p:cNvPr id="25" name="Ovale 24"/>
          <p:cNvSpPr/>
          <p:nvPr/>
        </p:nvSpPr>
        <p:spPr>
          <a:xfrm>
            <a:off x="7266496" y="5894484"/>
            <a:ext cx="111359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smtClean="0"/>
              <a:t>Comunità </a:t>
            </a:r>
          </a:p>
          <a:p>
            <a:pPr algn="ctr"/>
            <a:r>
              <a:rPr lang="it-IT" sz="1100" dirty="0" smtClean="0"/>
              <a:t>locale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9112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612845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sz="2800" dirty="0" smtClean="0"/>
              <a:t>La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valenza educativa </a:t>
            </a:r>
            <a:r>
              <a:rPr lang="it-IT" sz="2800" dirty="0"/>
              <a:t>del contesto è legata anche alla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qualità delle connessioni</a:t>
            </a:r>
            <a:r>
              <a:rPr lang="it-IT" sz="2800" dirty="0"/>
              <a:t> tra l’ambiente di vita e l’altro, ovvero alla possibilità di trovare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coerenza</a:t>
            </a:r>
            <a:r>
              <a:rPr lang="it-IT" sz="2800" dirty="0"/>
              <a:t> in un sistema complesso, eterogeneo e discontinuo</a:t>
            </a:r>
            <a:r>
              <a:rPr lang="it-IT" sz="2800" dirty="0" smtClean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condivisione del senso </a:t>
            </a:r>
            <a:r>
              <a:rPr lang="it-IT" sz="2800" dirty="0"/>
              <a:t>con cui sono percepiti e attivati spazi, tempi, relazioni tra i diversi attori sociali che si occupano del bambino e della sua educazione, facilita un percorso di crescita positivo e sereno, in grado di integrare stili e ambienti formativi </a:t>
            </a:r>
            <a:r>
              <a:rPr lang="it-IT" sz="2800" dirty="0" smtClean="0"/>
              <a:t>differenti.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118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13285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Ciò è possibile rafforzando la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comunicazione</a:t>
            </a:r>
            <a:r>
              <a:rPr lang="it-IT" sz="2400" dirty="0"/>
              <a:t> tra i diversi contesti di vita del bambino e promuovendo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scambio di esperienze </a:t>
            </a:r>
            <a:r>
              <a:rPr lang="it-IT" sz="2400" dirty="0"/>
              <a:t>tra istituzioni, famiglie, servizi del territorio, agevolando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l’esplorazione e il contatto </a:t>
            </a:r>
            <a:r>
              <a:rPr lang="it-IT" sz="2400" dirty="0"/>
              <a:t>con le risorse della </a:t>
            </a:r>
            <a:r>
              <a:rPr lang="it-IT" sz="2400" dirty="0" smtClean="0"/>
              <a:t>comunità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Contesto</a:t>
            </a:r>
            <a:r>
              <a:rPr lang="it-IT" sz="2400" dirty="0"/>
              <a:t>: è quello </a:t>
            </a:r>
            <a:r>
              <a:rPr lang="it-IT" sz="2400" dirty="0" smtClean="0"/>
              <a:t>scolastico che </a:t>
            </a:r>
            <a:r>
              <a:rPr lang="it-IT" sz="2400" dirty="0"/>
              <a:t>tiene conto </a:t>
            </a:r>
            <a:r>
              <a:rPr lang="it-IT" sz="2400" dirty="0" smtClean="0"/>
              <a:t>delle </a:t>
            </a:r>
            <a:r>
              <a:rPr lang="it-IT" sz="2400" dirty="0"/>
              <a:t>relazioni con la comunità ecclesiale e della situazione </a:t>
            </a:r>
            <a:r>
              <a:rPr lang="it-IT" sz="2400" dirty="0" smtClean="0"/>
              <a:t>storica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33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980728"/>
            <a:ext cx="8280920" cy="520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 smtClean="0"/>
              <a:t>Contenuti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sono riportati dalle Indicazioni Nazionali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vigenti.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it-IT" sz="2400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sz="2400" dirty="0" smtClean="0"/>
              <a:t>Le </a:t>
            </a:r>
            <a:r>
              <a:rPr lang="it-IT" sz="2400" dirty="0"/>
              <a:t>nozioni fondamentali riguardanti gli oggetti più diretti della </a:t>
            </a:r>
            <a:r>
              <a:rPr lang="it-IT" sz="2400" dirty="0" err="1"/>
              <a:t>Rc</a:t>
            </a:r>
            <a:r>
              <a:rPr lang="it-IT" sz="2400" dirty="0"/>
              <a:t> (Dio, Gesù, </a:t>
            </a:r>
            <a:r>
              <a:rPr lang="it-IT" sz="2400" dirty="0" smtClean="0"/>
              <a:t>Bibbia)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sz="2400" dirty="0"/>
              <a:t>Gli effetti prodotti da quei contenuti nella vita cristiana sul piano </a:t>
            </a:r>
            <a:r>
              <a:rPr lang="it-IT" sz="2400" dirty="0" smtClean="0"/>
              <a:t>etico, comportamentale</a:t>
            </a:r>
            <a:r>
              <a:rPr lang="it-IT" sz="2400" dirty="0"/>
              <a:t>, liturgico ed </a:t>
            </a:r>
            <a:r>
              <a:rPr lang="it-IT" sz="2400" dirty="0" smtClean="0"/>
              <a:t>esistenziale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sz="2400" dirty="0"/>
              <a:t>Gli strumenti offerti dalla cultura </a:t>
            </a:r>
            <a:r>
              <a:rPr lang="it-IT" sz="2400" dirty="0" smtClean="0"/>
              <a:t>religiosa (preghiere, segni…)</a:t>
            </a:r>
            <a:endParaRPr lang="it-IT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82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268760"/>
            <a:ext cx="7560840" cy="433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/>
              <a:t>Finalità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Finalità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 della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dell’infanzia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Bambino soggetto unico e irripetibile nel suo percorso di crescita globale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 significative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Apprendimenti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352928" cy="499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Bambino soggetto unico e irripetibile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scuola dell’infanzia si qualifica per far vivere al bambino intenzionalmente esperienze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clima di benessere e sicurezza.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Articolazione di proposte educative che garantiscano un’attenzione specifica e personalizzata in cui gli elementi fondamentali: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raccordo con i bisogni espressi dai bambini/e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l’attenzione all’individualizzazione dei processi di apprendimento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 del gioco, dell’affettività, dell’intuizione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supporto alla ricerca di senso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valorizzazione del corpo e dei bisogni di esplorazione, di attività intellettuale, estetica e narrativa</a:t>
            </a:r>
          </a:p>
        </p:txBody>
      </p:sp>
    </p:spTree>
    <p:extLst>
      <p:ext uri="{BB962C8B-B14F-4D97-AF65-F5344CB8AC3E}">
        <p14:creationId xmlns:p14="http://schemas.microsoft.com/office/powerpoint/2010/main" val="5714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352928" cy="555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</a:t>
            </a: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relazioni sono nei servizi educativi la premessa fondamentale per poter crescere e apprendere. Nessun tipo di conoscenza o di sviluppo ci può essere se non all’interno di una relazione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benessere del bambino/a nella scuola dell’infanzia è legato alla qualità delle relazioni con le persone adulte che operano nel servizio e con i bambini/e.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TEMI CHE AFFRONTEREMO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61276" y="2420888"/>
            <a:ext cx="7887188" cy="37444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3200" dirty="0" smtClean="0"/>
              <a:t>CONSIDERAZIONI SULL’IDENTITA’ PEDAGOGICA DELL’IRC</a:t>
            </a:r>
          </a:p>
          <a:p>
            <a:pPr marL="457200" indent="-457200">
              <a:buFont typeface="+mj-lt"/>
              <a:buAutoNum type="arabicPeriod"/>
            </a:pPr>
            <a:endParaRPr lang="it-IT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3200" dirty="0" smtClean="0"/>
              <a:t>LE TRE DIMENSIONI DELL’IRC</a:t>
            </a:r>
          </a:p>
          <a:p>
            <a:pPr marL="457200" indent="-457200">
              <a:buFont typeface="+mj-lt"/>
              <a:buAutoNum type="arabicPeriod"/>
            </a:pPr>
            <a:endParaRPr lang="it-IT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3200" dirty="0" smtClean="0"/>
              <a:t>ANALISI DELLE INDICAZIONI NAZIONALI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7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352928" cy="5945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pprendimenti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						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Insegnamento: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motivato </a:t>
            </a:r>
            <a:r>
              <a:rPr lang="it-IT" sz="2000" dirty="0"/>
              <a:t>dalla domanda di apprendimento che più o meno consapevolmente viene formulata dai </a:t>
            </a:r>
            <a:r>
              <a:rPr lang="it-IT" sz="2000" dirty="0" smtClean="0"/>
              <a:t>bambini/e </a:t>
            </a:r>
            <a:r>
              <a:rPr lang="it-IT" sz="2000" dirty="0" err="1"/>
              <a:t>e</a:t>
            </a:r>
            <a:r>
              <a:rPr lang="it-IT" sz="2000" dirty="0"/>
              <a:t> dalle loro </a:t>
            </a:r>
            <a:r>
              <a:rPr lang="it-IT" sz="2000" dirty="0" smtClean="0"/>
              <a:t>famiglie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lasciare </a:t>
            </a:r>
            <a:r>
              <a:rPr lang="it-IT" sz="2000" dirty="0"/>
              <a:t>il segno, </a:t>
            </a:r>
            <a:r>
              <a:rPr lang="it-IT" sz="2000" dirty="0" smtClean="0"/>
              <a:t>lasciare qualcosa </a:t>
            </a:r>
            <a:r>
              <a:rPr lang="it-IT" sz="2000" dirty="0"/>
              <a:t>di significativo per chi apprende al fine di contribuire ad un complessivo processo di crescita </a:t>
            </a:r>
            <a:r>
              <a:rPr lang="it-IT" sz="2000" dirty="0" smtClean="0"/>
              <a:t>personale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educare</a:t>
            </a:r>
            <a:r>
              <a:rPr lang="it-IT" sz="2000" dirty="0"/>
              <a:t>, </a:t>
            </a:r>
            <a:r>
              <a:rPr lang="it-IT" sz="2000" dirty="0" smtClean="0"/>
              <a:t>accompagnare un bambino/a nel percorso </a:t>
            </a:r>
            <a:r>
              <a:rPr lang="it-IT" sz="2000" smtClean="0"/>
              <a:t>di formazione</a:t>
            </a:r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Apprendere: 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modificare </a:t>
            </a:r>
            <a:r>
              <a:rPr lang="it-IT" sz="2000" dirty="0"/>
              <a:t>se stessi in seguito agli stimoli ricevuti 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processo attivo </a:t>
            </a:r>
            <a:r>
              <a:rPr lang="it-IT" alt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di acquisizione di comportamenti stabili in virtù dell’adattamento delle strutture cerebrali dovute a stimoli interni o esterni</a:t>
            </a:r>
            <a:endParaRPr lang="it-IT" sz="2000" dirty="0"/>
          </a:p>
          <a:p>
            <a:endParaRPr lang="it-IT" sz="1200" dirty="0"/>
          </a:p>
          <a:p>
            <a:pPr algn="just"/>
            <a:endParaRPr lang="it-IT" sz="1600" dirty="0" smtClean="0"/>
          </a:p>
        </p:txBody>
      </p:sp>
      <p:sp>
        <p:nvSpPr>
          <p:cNvPr id="3" name="Rettangolo arrotondato 2"/>
          <p:cNvSpPr/>
          <p:nvPr/>
        </p:nvSpPr>
        <p:spPr>
          <a:xfrm>
            <a:off x="1403648" y="1700808"/>
            <a:ext cx="201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INSEGNAMENTO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5580112" y="1700808"/>
            <a:ext cx="20162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APPRENDIMENTO</a:t>
            </a:r>
            <a:endParaRPr lang="it-IT" dirty="0"/>
          </a:p>
        </p:txBody>
      </p:sp>
      <p:sp>
        <p:nvSpPr>
          <p:cNvPr id="10" name="Freccia bidirezionale orizzontale 9"/>
          <p:cNvSpPr/>
          <p:nvPr/>
        </p:nvSpPr>
        <p:spPr>
          <a:xfrm>
            <a:off x="3887924" y="1844824"/>
            <a:ext cx="122413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71224" cy="1450757"/>
          </a:xfrm>
        </p:spPr>
        <p:txBody>
          <a:bodyPr>
            <a:normAutofit/>
          </a:bodyPr>
          <a:lstStyle/>
          <a:p>
            <a:r>
              <a:rPr lang="it-IT" b="1" dirty="0" smtClean="0"/>
              <a:t>DALLE INDICAZIONI NAZIONALI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39552" y="2197381"/>
            <a:ext cx="8064896" cy="344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un’attività al pari delle altre attività educative e se ne giustifica la presenza in funzione dello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sviluppo integrale del </a:t>
            </a: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bambino/a</a:t>
            </a: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tratta di un’apertura alla dimensione religiosa in genere, di riflessioni sul patrimonio di esperienze dei bambini e di risposta al loro bisogno di significato, rimanendo su un piano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-confessionale.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71224" cy="1450757"/>
          </a:xfrm>
        </p:spPr>
        <p:txBody>
          <a:bodyPr>
            <a:normAutofit/>
          </a:bodyPr>
          <a:lstStyle/>
          <a:p>
            <a:r>
              <a:rPr lang="it-IT" dirty="0" smtClean="0"/>
              <a:t>Documenti di riferimento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2060848"/>
            <a:ext cx="7776864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nazionali per il curricolo della scuola dell’infanzia e del primo ciclo di istruzione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(26.11.2012)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Allegato: Traguardi per lo sviluppo delle competenze e degli Obiettivi di Apprendimento dell’insegnamento della religione cattolica per la scuola dell’infanzia e per il primo ciclo di istruzione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/>
              <a:t>(11.02.2010 </a:t>
            </a:r>
            <a:r>
              <a:rPr lang="it-IT" b="1" dirty="0"/>
              <a:t>in appendice alle Indicazioni nazionali del </a:t>
            </a:r>
            <a:r>
              <a:rPr lang="it-IT" b="1" dirty="0" smtClean="0"/>
              <a:t>2012)</a:t>
            </a:r>
            <a:endParaRPr lang="it-IT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nazionali e nuovi scenari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(documento a cura del Comitato scientifico nazionale per le Indicazioni Nazionali per il curricolo della scuola dell’infanzia e del primo ciclo di istruzione)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(22.02.2018)</a:t>
            </a:r>
          </a:p>
        </p:txBody>
      </p:sp>
    </p:spTree>
    <p:extLst>
      <p:ext uri="{BB962C8B-B14F-4D97-AF65-F5344CB8AC3E}">
        <p14:creationId xmlns:p14="http://schemas.microsoft.com/office/powerpoint/2010/main" val="5288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2738811"/>
            <a:ext cx="777686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2060848"/>
            <a:ext cx="7488832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Struttura delle Indicazioni </a:t>
            </a:r>
            <a:r>
              <a:rPr lang="it-IT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</a:t>
            </a: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2010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Posizione separata/integrata della scuola dell’infanzia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Autopresentazione dell’</a:t>
            </a:r>
            <a:r>
              <a:rPr lang="it-IT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</a:t>
            </a:r>
            <a:endParaRPr lang="it-IT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Unitarietà e verticalità della disciplina</a:t>
            </a:r>
          </a:p>
        </p:txBody>
      </p:sp>
    </p:spTree>
    <p:extLst>
      <p:ext uri="{BB962C8B-B14F-4D97-AF65-F5344CB8AC3E}">
        <p14:creationId xmlns:p14="http://schemas.microsoft.com/office/powerpoint/2010/main" val="3726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916832"/>
            <a:ext cx="7776864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Indicazioni IRC sono rispetto ai documenti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precedenti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ampie e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articolate: rispetto alle Indicazioni del 2004 che erano sintetiche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rasversali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tutti i campi di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esperienza: impostazione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complessiva della scuola 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dell’infanzia</a:t>
            </a:r>
          </a:p>
          <a:p>
            <a:pPr algn="just">
              <a:lnSpc>
                <a:spcPct val="107000"/>
              </a:lnSpc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TdC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sono distribuiti su tutti e 5 i campi di esperienza e in ogni campo vengono esplicitati i contenuti</a:t>
            </a:r>
          </a:p>
        </p:txBody>
      </p:sp>
    </p:spTree>
    <p:extLst>
      <p:ext uri="{BB962C8B-B14F-4D97-AF65-F5344CB8AC3E}">
        <p14:creationId xmlns:p14="http://schemas.microsoft.com/office/powerpoint/2010/main" val="8332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3444" y="764704"/>
            <a:ext cx="4253096" cy="756633"/>
          </a:xfrm>
        </p:spPr>
        <p:txBody>
          <a:bodyPr/>
          <a:lstStyle/>
          <a:p>
            <a:r>
              <a:rPr lang="it-IT" dirty="0" smtClean="0"/>
              <a:t>IL SE’ E L’ALTRO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72942" y="1997839"/>
            <a:ext cx="828092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u="sng" dirty="0">
                <a:solidFill>
                  <a:schemeClr val="accent1">
                    <a:lumMod val="75000"/>
                  </a:schemeClr>
                </a:solidFill>
              </a:rPr>
              <a:t>Scopre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nei racconti del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Vangelo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persona e l’insegnamento di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Gesù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 cui </a:t>
            </a:r>
            <a:r>
              <a:rPr lang="it-IT" i="1" u="sng" dirty="0">
                <a:solidFill>
                  <a:schemeClr val="accent1">
                    <a:lumMod val="75000"/>
                  </a:schemeClr>
                </a:solidFill>
              </a:rPr>
              <a:t>apprende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Padre di tutti e che la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Chiesa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la comunità di uomini e donne unita nel suo nome, per </a:t>
            </a:r>
            <a:r>
              <a:rPr lang="it-IT" i="1" u="sng" dirty="0">
                <a:solidFill>
                  <a:schemeClr val="accent1">
                    <a:lumMod val="75000"/>
                  </a:schemeClr>
                </a:solidFill>
              </a:rPr>
              <a:t>sviluppare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positivo senso di sé e </a:t>
            </a:r>
            <a:r>
              <a:rPr lang="it-IT" i="1" u="sng" dirty="0">
                <a:solidFill>
                  <a:schemeClr val="accent1">
                    <a:lumMod val="75000"/>
                  </a:schemeClr>
                </a:solidFill>
              </a:rPr>
              <a:t>sperimentare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relazioni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serene con gli altri, anche appartenenti a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 tradizioni culturali e religiose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3674670"/>
            <a:ext cx="842493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Verbi: azione del bambino/a, partecipazione del bambino/a, atteggiamento personale (TDC)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Contenuti: sono presenti già tutti i contenuti che caratterizzano l’IRC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(campo di esperienza ricco e completo)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didattica: partire da fonti autentiche della religione cattolica per entrare nella rete di relazioni della comunità ecclesiale e in un orizzonte plurale e dialogante</a:t>
            </a:r>
          </a:p>
        </p:txBody>
      </p:sp>
    </p:spTree>
    <p:extLst>
      <p:ext uri="{BB962C8B-B14F-4D97-AF65-F5344CB8AC3E}">
        <p14:creationId xmlns:p14="http://schemas.microsoft.com/office/powerpoint/2010/main" val="16171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5976664" cy="75663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CORPO E IL MOVIMENTO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1773" y="2003341"/>
            <a:ext cx="842493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Riconosce nei segni del corpo l’esperienza religiosa propria e altrui per cominciare a manifestare anche in questo modo la propria interiorità, l’immaginazione e le emozioni.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3501008"/>
            <a:ext cx="8424936" cy="23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Corpo: strumento di comunicazione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Potenziale comunicativo della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corporeità: il corpo rende visibile una serie di dimensioni che sono invisibili: interiorità, immaginazione, emozioni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Riconoscere i segni del corpo non solo per comunicare aspetti materiali ma anche quelli immateriali legati all’esperienza religiosa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613" y="764704"/>
            <a:ext cx="8568952" cy="75663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LINGUAGGI, CREATIVITA’, ESPRESSIONE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5536" y="3501008"/>
            <a:ext cx="842493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7" y="1988840"/>
            <a:ext cx="82809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Riconosce alcuni linguaggi simbolici e figurativi tipici delle tradizioni e della vita dei cristiani (segni, feste, preghiere, canti, gestualità, spazi, arte), per poter esprimere con creatività il proprio vissuto </a:t>
            </a:r>
            <a:r>
              <a:rPr lang="it-IT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religioso.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1797" y="3284984"/>
            <a:ext cx="8424936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 2007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quelle del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(«Immagini, suoni, colori»)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Contenuti: natura linguistico-simbolica su alcuni aspetti visibili dell’esperienza religiosa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SEGNI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FESTE: Natale e Pasqua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PREGHIERE E CANTI: mettere in contatto i bambini con questi strumenti espressivi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GESTUALITA’: collegamento con il campo di esperienza precedete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 E ARTE: lo sguardo si sposta all’esterno: dimensione culturale della religione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3483" y="745879"/>
            <a:ext cx="5781563" cy="756633"/>
          </a:xfrm>
        </p:spPr>
        <p:txBody>
          <a:bodyPr>
            <a:normAutofit/>
          </a:bodyPr>
          <a:lstStyle/>
          <a:p>
            <a:r>
              <a:rPr lang="it-IT" dirty="0" smtClean="0"/>
              <a:t>I DISCORSI E LE PAROLE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5536" y="3501008"/>
            <a:ext cx="842493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7" y="1988840"/>
            <a:ext cx="82809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Impara alcuni termini del linguaggio cristiano, ascoltando semplici racconti biblici, ne sa narrare i contenuti riutilizzando i linguaggi appresi, per sviluppare una comunicazione significativa anche in ambito religioso.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1797" y="3284984"/>
            <a:ext cx="8424936" cy="335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bambino/a impara ad usare la lingua italiana e lo fa anche in ambito religioso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Linguaggio verbale si fa tecnico e proprio rispetto al contenuto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traguardo di competenza è semplice: si applicano le competenze linguistiche generali alla specifica dimensione religiosa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it-IT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Piano didattico: Bibbia come strumento necessario per la narrazione di semplici racconti (Vangeli)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0257" y="759145"/>
            <a:ext cx="6935494" cy="75663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CONOSCENZA DEL MONDO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5536" y="3501008"/>
            <a:ext cx="8424936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7" y="1988840"/>
            <a:ext cx="828092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Osserva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meraviglia </a:t>
            </a:r>
            <a:r>
              <a:rPr lang="it-IT" i="1" dirty="0"/>
              <a:t>ed esplora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curiosità </a:t>
            </a:r>
            <a:r>
              <a:rPr lang="it-IT" i="1" dirty="0"/>
              <a:t>il mondo, riconosciuto dai cristiani e da tanti uomini religiosi come dono di Dio Creatore, per sviluppare sentimenti di responsabilità nei confronti della realtà, abitandola </a:t>
            </a:r>
            <a:r>
              <a:rPr lang="it-IT" i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fiducia e speranza</a:t>
            </a:r>
            <a:r>
              <a:rPr lang="it-IT" i="1" dirty="0"/>
              <a:t>.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1797" y="3284984"/>
            <a:ext cx="8424936" cy="305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Atteggiamenti partecipativi da promuovere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(modalità con cui devo essere svolte le azioni)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Mondo come DONO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Responsabilità verso il CREATO: ecologia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5504" cy="1450757"/>
          </a:xfrm>
        </p:spPr>
        <p:txBody>
          <a:bodyPr>
            <a:normAutofit/>
          </a:bodyPr>
          <a:lstStyle/>
          <a:p>
            <a:r>
              <a:rPr lang="it-IT" b="1" dirty="0" smtClean="0"/>
              <a:t>IDENTITA’ PEDAGOGICA DELL’IRC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2959" y="2420888"/>
            <a:ext cx="7543801" cy="3816424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000" i="1" dirty="0"/>
              <a:t>“è un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servizio educativ</a:t>
            </a:r>
            <a:r>
              <a:rPr lang="it-IT" sz="3000" i="1" dirty="0"/>
              <a:t>o e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culturale</a:t>
            </a:r>
            <a:r>
              <a:rPr lang="it-IT" sz="3000" i="1" dirty="0"/>
              <a:t> offerto a tutti quanti sono disposti a considerare i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grandi problemi dell’uomo e della cultura</a:t>
            </a:r>
            <a:r>
              <a:rPr lang="it-IT" sz="3000" i="1" dirty="0"/>
              <a:t>, a riconoscere il ruolo insopprimibile e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costruttivo</a:t>
            </a:r>
            <a:r>
              <a:rPr lang="it-IT" sz="3000" i="1" dirty="0"/>
              <a:t> che, in questi problemi, ha la realtà religiosa e a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confrontarsi</a:t>
            </a:r>
            <a:r>
              <a:rPr lang="it-IT" sz="3000" i="1" dirty="0"/>
              <a:t> con il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messaggio e con i valori della religione cattolica</a:t>
            </a:r>
            <a:r>
              <a:rPr lang="it-IT" sz="3000" i="1" dirty="0"/>
              <a:t> espressi nella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storia</a:t>
            </a:r>
            <a:r>
              <a:rPr lang="it-IT" sz="3000" i="1" dirty="0"/>
              <a:t> e nel </a:t>
            </a:r>
            <a:r>
              <a:rPr lang="it-IT" sz="3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vissuto del nostro popolo</a:t>
            </a:r>
            <a:r>
              <a:rPr lang="it-IT" sz="3000" i="1" dirty="0" smtClean="0"/>
              <a:t>”</a:t>
            </a:r>
          </a:p>
          <a:p>
            <a:pPr algn="just"/>
            <a:endParaRPr lang="it-IT" sz="3000" i="1" dirty="0" smtClean="0"/>
          </a:p>
          <a:p>
            <a:pPr algn="r"/>
            <a:r>
              <a:rPr lang="it-IT" sz="1900" i="1" dirty="0" smtClean="0"/>
              <a:t>Nota </a:t>
            </a:r>
            <a:r>
              <a:rPr lang="it-IT" sz="1900" i="1" dirty="0" err="1" smtClean="0"/>
              <a:t>Cei</a:t>
            </a:r>
            <a:r>
              <a:rPr lang="it-IT" sz="1900" i="1" dirty="0" smtClean="0"/>
              <a:t>, Insegnare religione cattolica oggi, 1991</a:t>
            </a:r>
            <a:endParaRPr lang="it-IT" sz="1900" i="1" dirty="0"/>
          </a:p>
          <a:p>
            <a:pPr algn="just"/>
            <a:endParaRPr lang="it-IT" sz="1900" i="1" dirty="0"/>
          </a:p>
        </p:txBody>
      </p:sp>
    </p:spTree>
    <p:extLst>
      <p:ext uri="{BB962C8B-B14F-4D97-AF65-F5344CB8AC3E}">
        <p14:creationId xmlns:p14="http://schemas.microsoft.com/office/powerpoint/2010/main" val="3291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844824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Bibliografia</a:t>
            </a:r>
          </a:p>
          <a:p>
            <a:endParaRPr lang="it-IT" sz="2000" b="1" dirty="0" smtClean="0"/>
          </a:p>
          <a:p>
            <a:r>
              <a:rPr lang="it-IT" dirty="0" smtClean="0"/>
              <a:t>Conferenza </a:t>
            </a:r>
            <a:r>
              <a:rPr lang="it-IT" dirty="0"/>
              <a:t>Episcopale italiana, </a:t>
            </a:r>
            <a:r>
              <a:rPr lang="it-IT" i="1" dirty="0"/>
              <a:t>Insegnare religione cattolica oggi, n.7 </a:t>
            </a:r>
            <a:r>
              <a:rPr lang="it-IT" dirty="0"/>
              <a:t>del 1991</a:t>
            </a:r>
          </a:p>
          <a:p>
            <a:r>
              <a:rPr lang="it-IT" dirty="0" smtClean="0"/>
              <a:t>Ministero dell’Istruzione dell’Università e della Ricerca, </a:t>
            </a:r>
            <a:r>
              <a:rPr lang="it-IT" i="1" dirty="0" smtClean="0"/>
              <a:t>Indicazioni </a:t>
            </a:r>
            <a:r>
              <a:rPr lang="it-IT" i="1" dirty="0"/>
              <a:t>nazionali per il curricolo del 2012</a:t>
            </a:r>
          </a:p>
          <a:p>
            <a:r>
              <a:rPr lang="it-IT" dirty="0"/>
              <a:t>Ministero dell’Istruzione dell’Università e della Ricerca, </a:t>
            </a:r>
            <a:r>
              <a:rPr lang="it-IT" i="1" dirty="0" smtClean="0"/>
              <a:t>Appendice </a:t>
            </a:r>
            <a:r>
              <a:rPr lang="it-IT" i="1" dirty="0"/>
              <a:t>«Traguardi per lo sviluppo delle competenze e obiettivi di apprendimento dell’insegnamento della religione cattolica per la scuola dell’infanzia e per il primo ciclo di istruzione (</a:t>
            </a:r>
            <a:r>
              <a:rPr lang="it-IT" i="1" dirty="0" err="1"/>
              <a:t>Dpr</a:t>
            </a:r>
            <a:r>
              <a:rPr lang="it-IT" i="1" dirty="0"/>
              <a:t> 11-2-2010)</a:t>
            </a:r>
          </a:p>
          <a:p>
            <a:r>
              <a:rPr lang="it-IT" dirty="0" smtClean="0"/>
              <a:t>Sergio Cicatelli, Guida all’insegnamento della religione cattolica, La Scuola, Milano 2015</a:t>
            </a:r>
          </a:p>
          <a:p>
            <a:r>
              <a:rPr lang="it-IT" dirty="0" smtClean="0"/>
              <a:t>Andrea Bobbio, Elisabetta Musi (</a:t>
            </a:r>
            <a:r>
              <a:rPr lang="it-IT" dirty="0" err="1" smtClean="0"/>
              <a:t>eds</a:t>
            </a:r>
            <a:r>
              <a:rPr lang="it-IT" dirty="0" smtClean="0"/>
              <a:t>), Linee guida per nidi e scuole dell’infanzia, La Scuola, Milano 2014</a:t>
            </a:r>
          </a:p>
        </p:txBody>
      </p:sp>
    </p:spTree>
    <p:extLst>
      <p:ext uri="{BB962C8B-B14F-4D97-AF65-F5344CB8AC3E}">
        <p14:creationId xmlns:p14="http://schemas.microsoft.com/office/powerpoint/2010/main" val="35378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755576" y="764704"/>
            <a:ext cx="7632848" cy="39604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it-IT" sz="3200" b="1" u="sng" dirty="0" smtClean="0">
                <a:solidFill>
                  <a:schemeClr val="tx1"/>
                </a:solidFill>
              </a:rPr>
              <a:t>Servizio educativo </a:t>
            </a:r>
          </a:p>
          <a:p>
            <a:pPr marL="0" indent="0" algn="just">
              <a:buFont typeface="Symbol" pitchFamily="18" charset="2"/>
              <a:buNone/>
            </a:pPr>
            <a:endParaRPr lang="it-IT" sz="20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</a:rPr>
              <a:t>crescita globale dei bambini e delle bambine nel contesto più ampio del processo di crescita offerto dalla scuola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22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l’IRC tende a privilegiare questa </a:t>
            </a:r>
            <a:r>
              <a:rPr lang="it-IT" sz="2200" dirty="0" smtClean="0">
                <a:solidFill>
                  <a:schemeClr val="tx1"/>
                </a:solidFill>
              </a:rPr>
              <a:t>dimensione educativa perché </a:t>
            </a:r>
            <a:r>
              <a:rPr lang="it-IT" sz="2200" dirty="0">
                <a:solidFill>
                  <a:schemeClr val="tx1"/>
                </a:solidFill>
              </a:rPr>
              <a:t>la religione parla </a:t>
            </a:r>
            <a:r>
              <a:rPr lang="it-IT" sz="2200" dirty="0" smtClean="0">
                <a:solidFill>
                  <a:schemeClr val="tx1"/>
                </a:solidFill>
              </a:rPr>
              <a:t>a tutta la </a:t>
            </a:r>
            <a:r>
              <a:rPr lang="it-IT" sz="2200" dirty="0">
                <a:solidFill>
                  <a:schemeClr val="tx1"/>
                </a:solidFill>
              </a:rPr>
              <a:t>persona e perché </a:t>
            </a:r>
            <a:r>
              <a:rPr lang="it-IT" sz="2200" dirty="0" smtClean="0">
                <a:solidFill>
                  <a:schemeClr val="tx1"/>
                </a:solidFill>
              </a:rPr>
              <a:t>si </a:t>
            </a:r>
            <a:r>
              <a:rPr lang="it-IT" sz="2200" dirty="0">
                <a:solidFill>
                  <a:schemeClr val="tx1"/>
                </a:solidFill>
              </a:rPr>
              <a:t>trova a dialogare inevitabilmente anche con le altre </a:t>
            </a:r>
            <a:r>
              <a:rPr lang="it-IT" sz="2200" dirty="0" smtClean="0">
                <a:solidFill>
                  <a:schemeClr val="tx1"/>
                </a:solidFill>
              </a:rPr>
              <a:t>intenzionalità </a:t>
            </a:r>
            <a:r>
              <a:rPr lang="it-IT" sz="2200" dirty="0">
                <a:solidFill>
                  <a:schemeClr val="tx1"/>
                </a:solidFill>
              </a:rPr>
              <a:t>educative (familiari, </a:t>
            </a:r>
            <a:r>
              <a:rPr lang="it-IT" sz="2200" dirty="0" smtClean="0">
                <a:solidFill>
                  <a:schemeClr val="tx1"/>
                </a:solidFill>
              </a:rPr>
              <a:t>sociali ed ecclesiali…)</a:t>
            </a:r>
            <a:endParaRPr lang="it-IT" sz="2200" dirty="0">
              <a:solidFill>
                <a:schemeClr val="tx1"/>
              </a:solidFill>
            </a:endParaRPr>
          </a:p>
          <a:p>
            <a:pPr algn="just"/>
            <a:endParaRPr lang="it-IT" sz="2000" dirty="0">
              <a:solidFill>
                <a:schemeClr val="tx1"/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0" indent="0" algn="ctr">
              <a:buFont typeface="Symbol" pitchFamily="18" charset="2"/>
              <a:buNone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it-IT" sz="2000" dirty="0" smtClean="0">
                <a:solidFill>
                  <a:schemeClr val="tx1"/>
                </a:solidFill>
              </a:rPr>
              <a:t>		</a:t>
            </a:r>
            <a:r>
              <a:rPr lang="it-IT" dirty="0" smtClean="0"/>
              <a:t>			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45812"/>
            <a:ext cx="4608512" cy="295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1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611560" y="692696"/>
            <a:ext cx="7884864" cy="30243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>
                <a:solidFill>
                  <a:schemeClr val="tx2"/>
                </a:solidFill>
              </a:defRPr>
            </a:lvl1pPr>
            <a:lvl2pPr marL="576263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</a:defRPr>
            </a:lvl4pPr>
            <a:lvl5pPr marL="146304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</a:defRPr>
            </a:lvl5pPr>
            <a:lvl6pPr marL="178308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6pPr>
            <a:lvl7pPr marL="210312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7pPr>
            <a:lvl8pPr marL="242316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8pPr>
            <a:lvl9pPr marL="2743200" indent="-228600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000" b="1" u="sng" dirty="0">
                <a:solidFill>
                  <a:schemeClr val="tx1"/>
                </a:solidFill>
              </a:rPr>
              <a:t>Servizio culturale</a:t>
            </a:r>
          </a:p>
          <a:p>
            <a:endParaRPr lang="it-IT" sz="2600" dirty="0" smtClean="0">
              <a:solidFill>
                <a:schemeClr val="tx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Acculturazione</a:t>
            </a:r>
          </a:p>
          <a:p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(acquisizione </a:t>
            </a:r>
            <a:r>
              <a:rPr lang="it-IT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 certo livello di cultura </a:t>
            </a:r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religiosa)</a:t>
            </a:r>
          </a:p>
          <a:p>
            <a:endParaRPr lang="it-IT" sz="2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Inculturazione</a:t>
            </a:r>
          </a:p>
          <a:p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(processo di trasmissione della cultura tra generazioni; appartenenza </a:t>
            </a:r>
            <a:r>
              <a:rPr lang="it-IT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un sistema socialmente condiviso, di cui fa parte anche la dimensione religiosa</a:t>
            </a:r>
            <a:r>
              <a:rPr lang="it-IT" sz="2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47" y="3733535"/>
            <a:ext cx="440689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3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4644008" y="764704"/>
            <a:ext cx="3996432" cy="540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300" b="1" u="sng" dirty="0">
                <a:solidFill>
                  <a:schemeClr val="tx1"/>
                </a:solidFill>
              </a:rPr>
              <a:t>Radicamento antropologico</a:t>
            </a:r>
          </a:p>
          <a:p>
            <a:pPr marL="0" indent="0" algn="just">
              <a:buFont typeface="Symbol" pitchFamily="18" charset="2"/>
              <a:buNone/>
            </a:pPr>
            <a:endParaRPr lang="it-IT" sz="2600" dirty="0" smtClean="0">
              <a:solidFill>
                <a:schemeClr val="tx1"/>
              </a:solidFill>
            </a:endParaRPr>
          </a:p>
          <a:p>
            <a:pPr marL="0" indent="0" algn="just">
              <a:buFont typeface="Symbol" pitchFamily="18" charset="2"/>
              <a:buNone/>
            </a:pPr>
            <a:endParaRPr lang="it-IT" sz="31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3100" dirty="0" smtClean="0">
                <a:solidFill>
                  <a:schemeClr val="tx1"/>
                </a:solidFill>
              </a:rPr>
              <a:t>IRC ha </a:t>
            </a:r>
            <a:r>
              <a:rPr lang="it-IT" sz="3100" dirty="0">
                <a:solidFill>
                  <a:schemeClr val="tx1"/>
                </a:solidFill>
              </a:rPr>
              <a:t>un </a:t>
            </a:r>
            <a:r>
              <a:rPr lang="it-IT" sz="3100" dirty="0" smtClean="0">
                <a:solidFill>
                  <a:schemeClr val="tx1"/>
                </a:solidFill>
              </a:rPr>
              <a:t>forte </a:t>
            </a:r>
            <a:r>
              <a:rPr lang="it-IT" sz="3100" dirty="0">
                <a:solidFill>
                  <a:schemeClr val="tx1"/>
                </a:solidFill>
              </a:rPr>
              <a:t>radicamento </a:t>
            </a:r>
            <a:r>
              <a:rPr lang="it-IT" sz="3100" dirty="0" smtClean="0">
                <a:solidFill>
                  <a:schemeClr val="tx1"/>
                </a:solidFill>
              </a:rPr>
              <a:t>antropologico perché affronta:</a:t>
            </a:r>
          </a:p>
          <a:p>
            <a:pPr marL="0" indent="0" algn="just">
              <a:buNone/>
            </a:pPr>
            <a:endParaRPr lang="it-IT" sz="31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3100" dirty="0" smtClean="0">
                <a:solidFill>
                  <a:schemeClr val="tx1"/>
                </a:solidFill>
              </a:rPr>
              <a:t>i </a:t>
            </a:r>
            <a:r>
              <a:rPr lang="it-IT" sz="3100" dirty="0">
                <a:solidFill>
                  <a:schemeClr val="tx1"/>
                </a:solidFill>
              </a:rPr>
              <a:t>temi fondamentali per </a:t>
            </a:r>
            <a:r>
              <a:rPr lang="it-IT" sz="3100" dirty="0" smtClean="0">
                <a:solidFill>
                  <a:schemeClr val="tx1"/>
                </a:solidFill>
              </a:rPr>
              <a:t>l’uomo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3100" dirty="0" smtClean="0">
                <a:solidFill>
                  <a:schemeClr val="tx1"/>
                </a:solidFill>
              </a:rPr>
              <a:t>le </a:t>
            </a:r>
            <a:r>
              <a:rPr lang="it-IT" sz="3100" dirty="0">
                <a:solidFill>
                  <a:schemeClr val="tx1"/>
                </a:solidFill>
              </a:rPr>
              <a:t>domande di </a:t>
            </a:r>
            <a:r>
              <a:rPr lang="it-IT" sz="3100" dirty="0" smtClean="0">
                <a:solidFill>
                  <a:schemeClr val="tx1"/>
                </a:solidFill>
              </a:rPr>
              <a:t>senso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3100" dirty="0" smtClean="0">
                <a:solidFill>
                  <a:schemeClr val="tx1"/>
                </a:solidFill>
              </a:rPr>
              <a:t>i </a:t>
            </a:r>
            <a:r>
              <a:rPr lang="it-IT" sz="3100" dirty="0">
                <a:solidFill>
                  <a:schemeClr val="tx1"/>
                </a:solidFill>
              </a:rPr>
              <a:t>problemi </a:t>
            </a:r>
            <a:r>
              <a:rPr lang="it-IT" sz="3100" dirty="0" smtClean="0">
                <a:solidFill>
                  <a:schemeClr val="tx1"/>
                </a:solidFill>
              </a:rPr>
              <a:t>universali</a:t>
            </a:r>
          </a:p>
          <a:p>
            <a:pPr marL="0" indent="0" algn="just">
              <a:buNone/>
            </a:pPr>
            <a:endParaRPr lang="it-IT" sz="31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3100" dirty="0" smtClean="0">
                <a:solidFill>
                  <a:schemeClr val="tx1"/>
                </a:solidFill>
              </a:rPr>
              <a:t>La </a:t>
            </a:r>
            <a:r>
              <a:rPr lang="it-IT" sz="3100" dirty="0">
                <a:solidFill>
                  <a:schemeClr val="tx1"/>
                </a:solidFill>
              </a:rPr>
              <a:t>religione è una realtà intrinsecamente umana: nasce dai problemi dell’uomo e </a:t>
            </a:r>
            <a:r>
              <a:rPr lang="it-IT" sz="3100" dirty="0" smtClean="0">
                <a:solidFill>
                  <a:schemeClr val="tx1"/>
                </a:solidFill>
              </a:rPr>
              <a:t>cerca </a:t>
            </a:r>
            <a:r>
              <a:rPr lang="it-IT" sz="3100" dirty="0">
                <a:solidFill>
                  <a:schemeClr val="tx1"/>
                </a:solidFill>
              </a:rPr>
              <a:t>di promuovere un sempre maggiore umanizzazione del </a:t>
            </a:r>
            <a:r>
              <a:rPr lang="it-IT" sz="3100" dirty="0" smtClean="0">
                <a:solidFill>
                  <a:schemeClr val="tx1"/>
                </a:solidFill>
              </a:rPr>
              <a:t>mondo</a:t>
            </a:r>
            <a:r>
              <a:rPr lang="it-IT" sz="3100" dirty="0">
                <a:solidFill>
                  <a:schemeClr val="tx1"/>
                </a:solidFill>
              </a:rPr>
              <a:t>, delle persone, delle </a:t>
            </a:r>
            <a:r>
              <a:rPr lang="it-IT" sz="3100" dirty="0" smtClean="0">
                <a:solidFill>
                  <a:schemeClr val="tx1"/>
                </a:solidFill>
              </a:rPr>
              <a:t>relazioni</a:t>
            </a:r>
            <a:endParaRPr lang="it-IT" sz="31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it-IT" dirty="0" smtClean="0"/>
              <a:t>				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2"/>
          <a:stretch/>
        </p:blipFill>
        <p:spPr>
          <a:xfrm>
            <a:off x="323528" y="764704"/>
            <a:ext cx="3860742" cy="508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4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467544" y="908720"/>
            <a:ext cx="4032448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it-IT" sz="2800" b="1" u="sng" dirty="0">
                <a:solidFill>
                  <a:schemeClr val="tx1"/>
                </a:solidFill>
              </a:rPr>
              <a:t>Ricerca umana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All’interno della </a:t>
            </a:r>
            <a:r>
              <a:rPr lang="it-IT" sz="2800" dirty="0">
                <a:solidFill>
                  <a:schemeClr val="tx1"/>
                </a:solidFill>
              </a:rPr>
              <a:t>ricerca umana, l’IRC offre un contributo costruttivo alla soluzione dei problemi fondamentali per l’uomo, rifiutando qualunque concezione negativa, superstiziosa, o alienante per </a:t>
            </a:r>
            <a:r>
              <a:rPr lang="it-IT" sz="2800" dirty="0" smtClean="0">
                <a:solidFill>
                  <a:schemeClr val="tx1"/>
                </a:solidFill>
              </a:rPr>
              <a:t>l’uomo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565655" cy="536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0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755576" y="764704"/>
            <a:ext cx="7884864" cy="39604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endParaRPr lang="it-IT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it-IT" sz="2800" b="1" u="sng" dirty="0">
                <a:solidFill>
                  <a:schemeClr val="tx1"/>
                </a:solidFill>
              </a:rPr>
              <a:t>IRC e confronto con RC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L’IRC </a:t>
            </a:r>
            <a:r>
              <a:rPr lang="it-IT" sz="2800" dirty="0">
                <a:solidFill>
                  <a:schemeClr val="tx1"/>
                </a:solidFill>
              </a:rPr>
              <a:t>propone un confronto con i valori della religione cattolica nel rispetto della libertà personale di ogni bambino/a. </a:t>
            </a:r>
            <a:endParaRPr lang="it-IT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	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4343"/>
          <a:stretch/>
        </p:blipFill>
        <p:spPr>
          <a:xfrm>
            <a:off x="2429756" y="3356992"/>
            <a:ext cx="4536504" cy="301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1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/>
          <p:cNvSpPr txBox="1">
            <a:spLocks/>
          </p:cNvSpPr>
          <p:nvPr/>
        </p:nvSpPr>
        <p:spPr>
          <a:xfrm>
            <a:off x="755576" y="764704"/>
            <a:ext cx="7884864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tx1"/>
                </a:solidFill>
              </a:rPr>
              <a:t>IRC: oggetti di approfondimento</a:t>
            </a:r>
          </a:p>
          <a:p>
            <a:pPr marL="0" indent="0" algn="ctr">
              <a:buNone/>
            </a:pPr>
            <a:endParaRPr lang="it-IT" sz="2800" b="1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L’IRC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ha tra i suoi oggetti i valori </a:t>
            </a:r>
            <a:r>
              <a:rPr lang="it-IT" dirty="0">
                <a:solidFill>
                  <a:schemeClr val="tx1"/>
                </a:solidFill>
              </a:rPr>
              <a:t>della </a:t>
            </a:r>
            <a:r>
              <a:rPr lang="it-IT" dirty="0" smtClean="0">
                <a:solidFill>
                  <a:schemeClr val="tx1"/>
                </a:solidFill>
              </a:rPr>
              <a:t>Religione Cattolica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Contenuti materiali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Sistema </a:t>
            </a:r>
            <a:r>
              <a:rPr lang="it-IT" dirty="0">
                <a:solidFill>
                  <a:schemeClr val="tx1"/>
                </a:solidFill>
              </a:rPr>
              <a:t>di </a:t>
            </a:r>
            <a:r>
              <a:rPr lang="it-IT" dirty="0" smtClean="0">
                <a:solidFill>
                  <a:schemeClr val="tx1"/>
                </a:solidFill>
              </a:rPr>
              <a:t>significati (principi, virtù, relazioni…)</a:t>
            </a:r>
            <a:endParaRPr lang="it-IT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06" y="3789040"/>
            <a:ext cx="315860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2273</TotalTime>
  <Words>1593</Words>
  <Application>Microsoft Office PowerPoint</Application>
  <PresentationFormat>Presentazione su schermo 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Retrospettivo</vt:lpstr>
      <vt:lpstr> Le indicazioni nazionali IRC per la scuola dell’infanzia</vt:lpstr>
      <vt:lpstr>I TEMI CHE AFFRONTEREMO</vt:lpstr>
      <vt:lpstr>IDENTITA’ PEDAGOGICA DELL’IRC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TRE DIMENSIONI IDENTITARIE DELL’IRC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DALLE INDICAZIONI NAZIONALI</vt:lpstr>
      <vt:lpstr>Documenti di riferimento</vt:lpstr>
      <vt:lpstr>Presentazione standard di PowerPoint</vt:lpstr>
      <vt:lpstr>Presentazione standard di PowerPoint</vt:lpstr>
      <vt:lpstr>IL SE’ E L’ALTRO</vt:lpstr>
      <vt:lpstr>Il CORPO E IL MOVIMENTO</vt:lpstr>
      <vt:lpstr>LINGUAGGI, CREATIVITA’, ESPRESSIONE</vt:lpstr>
      <vt:lpstr>I DISCORSI E LE PAROLE</vt:lpstr>
      <vt:lpstr>LA CONOSCENZA DEL MONDO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Apprendimenti nella prima infanzia alla luce delle scoperte neuroscientifiche:   la comprensione pragmatica degli oggetti</dc:title>
  <dc:creator>Silvia - Servizi Studio</dc:creator>
  <cp:lastModifiedBy>Barbara Maffei</cp:lastModifiedBy>
  <cp:revision>184</cp:revision>
  <cp:lastPrinted>2018-10-18T10:04:45Z</cp:lastPrinted>
  <dcterms:created xsi:type="dcterms:W3CDTF">2018-08-13T15:47:53Z</dcterms:created>
  <dcterms:modified xsi:type="dcterms:W3CDTF">2018-10-25T08:21:14Z</dcterms:modified>
</cp:coreProperties>
</file>