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4" r:id="rId4"/>
    <p:sldId id="271" r:id="rId5"/>
    <p:sldId id="280" r:id="rId6"/>
    <p:sldId id="281" r:id="rId7"/>
    <p:sldId id="263" r:id="rId8"/>
    <p:sldId id="272" r:id="rId9"/>
    <p:sldId id="277" r:id="rId10"/>
    <p:sldId id="260" r:id="rId11"/>
    <p:sldId id="279" r:id="rId12"/>
    <p:sldId id="266" r:id="rId13"/>
  </p:sldIdLst>
  <p:sldSz cx="12188825" cy="6858000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599" autoAdjust="0"/>
  </p:normalViewPr>
  <p:slideViewPr>
    <p:cSldViewPr>
      <p:cViewPr varScale="1">
        <p:scale>
          <a:sx n="71" d="100"/>
          <a:sy n="71" d="100"/>
        </p:scale>
        <p:origin x="618" y="60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pPr/>
              <a:t>9/7/2017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pPr/>
              <a:t>9/7/2017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9/7/2017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9/7/2017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9/7/2017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9/7/2017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9/7/2017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9/7/2017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9/7/2017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9/7/2017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9/7/2017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9/7/2017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9/7/2017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7868" y="1905000"/>
            <a:ext cx="9828584" cy="266700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scuola</a:t>
            </a:r>
            <a:r>
              <a:rPr lang="en-US" dirty="0" smtClean="0"/>
              <a:t> con le </a:t>
            </a:r>
            <a:r>
              <a:rPr lang="en-US" dirty="0" err="1" smtClean="0"/>
              <a:t>religioni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Progetto</a:t>
            </a:r>
            <a:r>
              <a:rPr lang="en-US" dirty="0" smtClean="0"/>
              <a:t> </a:t>
            </a:r>
            <a:r>
              <a:rPr lang="en-US" dirty="0" err="1" smtClean="0"/>
              <a:t>Sperimentale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Il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pluralismo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dirty="0" smtClean="0"/>
              <a:t>      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it-IT" sz="2800" b="1" dirty="0">
                <a:solidFill>
                  <a:srgbClr val="00B0F0"/>
                </a:solidFill>
              </a:rPr>
              <a:t>La risorsa del pluralismo religioso e culturale</a:t>
            </a:r>
            <a:endParaRPr lang="en-US" sz="2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Pensiamo che il </a:t>
            </a:r>
            <a:r>
              <a:rPr lang="it-IT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pluralismo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religioso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/>
              <a:t>possa aiutare a reinterpretare le idee di: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 </a:t>
            </a:r>
            <a:r>
              <a:rPr lang="it-IT" sz="2800" i="1" u="sng" dirty="0">
                <a:solidFill>
                  <a:schemeClr val="accent6">
                    <a:lumMod val="75000"/>
                  </a:schemeClr>
                </a:solidFill>
              </a:rPr>
              <a:t>identità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dirty="0"/>
              <a:t> </a:t>
            </a:r>
            <a:r>
              <a:rPr lang="it-IT" sz="2800" i="1" u="sng" dirty="0">
                <a:solidFill>
                  <a:schemeClr val="accent1">
                    <a:lumMod val="75000"/>
                  </a:schemeClr>
                </a:solidFill>
              </a:rPr>
              <a:t>cittadinanza 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dirty="0"/>
              <a:t> </a:t>
            </a:r>
            <a:r>
              <a:rPr lang="it-IT" sz="2800" i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laicità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it-IT" sz="2800" b="1" dirty="0">
                <a:solidFill>
                  <a:srgbClr val="0070C0"/>
                </a:solidFill>
              </a:rPr>
              <a:t>Il pluralismo come categoria interpretativa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957120" cy="335280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2600" dirty="0" smtClean="0"/>
              <a:t>Il progetto</a:t>
            </a:r>
          </a:p>
          <a:p>
            <a:r>
              <a:rPr lang="it-IT" dirty="0"/>
              <a:t>v</a:t>
            </a:r>
            <a:r>
              <a:rPr lang="it-IT" dirty="0" smtClean="0"/>
              <a:t>alorizza il </a:t>
            </a:r>
            <a:r>
              <a:rPr lang="it-IT" sz="2600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pluralismo</a:t>
            </a:r>
          </a:p>
          <a:p>
            <a:r>
              <a:rPr lang="it-IT" dirty="0"/>
              <a:t>h</a:t>
            </a:r>
            <a:r>
              <a:rPr lang="it-IT" dirty="0" smtClean="0"/>
              <a:t>a un carattere </a:t>
            </a:r>
            <a:r>
              <a:rPr lang="it-IT" sz="2600" i="1" u="sng" dirty="0" smtClean="0">
                <a:solidFill>
                  <a:schemeClr val="accent1">
                    <a:lumMod val="75000"/>
                  </a:schemeClr>
                </a:solidFill>
              </a:rPr>
              <a:t>interdisciplinare</a:t>
            </a:r>
            <a:r>
              <a:rPr lang="it-IT" sz="2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smtClean="0"/>
              <a:t>(può concorrere alla formazione di competenze e abilità in diversi </a:t>
            </a:r>
            <a:r>
              <a:rPr lang="it-IT" dirty="0" err="1" smtClean="0"/>
              <a:t>saperi</a:t>
            </a:r>
            <a:r>
              <a:rPr lang="it-IT" dirty="0" smtClean="0"/>
              <a:t>)</a:t>
            </a:r>
          </a:p>
          <a:p>
            <a:r>
              <a:rPr lang="it-IT" dirty="0"/>
              <a:t>h</a:t>
            </a:r>
            <a:r>
              <a:rPr lang="it-IT" dirty="0" smtClean="0"/>
              <a:t>a un’attenzione  </a:t>
            </a:r>
            <a:r>
              <a:rPr lang="it-IT" sz="2600" i="1" u="sng" dirty="0">
                <a:solidFill>
                  <a:schemeClr val="accent1">
                    <a:lumMod val="50000"/>
                  </a:schemeClr>
                </a:solidFill>
              </a:rPr>
              <a:t>interconfessionale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dirty="0"/>
              <a:t>e </a:t>
            </a:r>
            <a:r>
              <a:rPr lang="it-IT" sz="2600" i="1" dirty="0" smtClean="0">
                <a:solidFill>
                  <a:schemeClr val="accent1">
                    <a:lumMod val="50000"/>
                  </a:schemeClr>
                </a:solidFill>
              </a:rPr>
              <a:t>interreligiosa</a:t>
            </a:r>
            <a:r>
              <a:rPr lang="it-IT" dirty="0" smtClean="0"/>
              <a:t> </a:t>
            </a:r>
            <a:r>
              <a:rPr lang="it-IT" dirty="0"/>
              <a:t>(assumono il pluralismo come categoria </a:t>
            </a:r>
            <a:r>
              <a:rPr lang="it-IT" dirty="0" smtClean="0"/>
              <a:t>interpretativa)</a:t>
            </a:r>
            <a:endParaRPr lang="it-IT" dirty="0"/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854512" y="579862"/>
            <a:ext cx="65527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i="1" dirty="0"/>
              <a:t>«La mescolanza di ispirazioni culturale è fonte di arricchimento e motore di creatività per la civiltà europea, come per ogni altra civiltà</a:t>
            </a:r>
            <a:r>
              <a:rPr lang="it-IT" i="1" dirty="0" smtClean="0"/>
              <a:t>»</a:t>
            </a:r>
          </a:p>
          <a:p>
            <a:pPr algn="ctr"/>
            <a:r>
              <a:rPr lang="it-IT" dirty="0" err="1"/>
              <a:t>Zigmunt</a:t>
            </a:r>
            <a:r>
              <a:rPr lang="it-IT" dirty="0"/>
              <a:t> </a:t>
            </a:r>
            <a:r>
              <a:rPr lang="it-IT" dirty="0" err="1"/>
              <a:t>Bauman</a:t>
            </a:r>
            <a:r>
              <a:rPr lang="it-IT" dirty="0"/>
              <a:t>, </a:t>
            </a:r>
            <a:r>
              <a:rPr lang="it-IT" i="1" dirty="0"/>
              <a:t>Modernità liquida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3515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B0F0"/>
                </a:solidFill>
              </a:rPr>
              <a:t>Qual è l’obiettivo… a lungo termine?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it-IT" sz="2800" dirty="0" smtClean="0"/>
              <a:t>Rendere le alunne e gli alunni… </a:t>
            </a:r>
            <a:r>
              <a:rPr lang="it-IT" sz="2800" b="1" dirty="0" smtClean="0"/>
              <a:t>migliori  cittadine e cittadini</a:t>
            </a:r>
            <a:r>
              <a:rPr lang="it-IT" sz="2800" dirty="0" smtClean="0"/>
              <a:t>,  capaci di:</a:t>
            </a:r>
          </a:p>
          <a:p>
            <a:pPr algn="just"/>
            <a:r>
              <a:rPr lang="it-IT" sz="2800" dirty="0" smtClean="0"/>
              <a:t> </a:t>
            </a:r>
            <a:r>
              <a:rPr lang="it-IT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 di sé senza negare l’altro</a:t>
            </a:r>
            <a:r>
              <a:rPr lang="it-IT" sz="2800" dirty="0"/>
              <a:t> (</a:t>
            </a:r>
            <a:r>
              <a:rPr lang="it-IT" sz="2800" b="1" u="sng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identità</a:t>
            </a:r>
            <a:r>
              <a:rPr lang="it-IT" sz="2800" dirty="0" smtClean="0"/>
              <a:t>)</a:t>
            </a:r>
          </a:p>
          <a:p>
            <a:pPr algn="just"/>
            <a:r>
              <a:rPr lang="it-IT" sz="2800" b="1" u="sng" dirty="0" smtClean="0"/>
              <a:t>sentirsi </a:t>
            </a:r>
            <a:r>
              <a:rPr lang="it-IT" sz="2800" b="1" u="sng" dirty="0"/>
              <a:t>abitante di una patria grande come il mondo</a:t>
            </a:r>
            <a:r>
              <a:rPr lang="it-IT" sz="2800" dirty="0"/>
              <a:t> (</a:t>
            </a:r>
            <a:r>
              <a:rPr lang="it-IT" sz="2800" b="1" u="sng" dirty="0" smtClean="0">
                <a:solidFill>
                  <a:schemeClr val="accent1">
                    <a:lumMod val="75000"/>
                  </a:schemeClr>
                </a:solidFill>
              </a:rPr>
              <a:t>cittadinanza</a:t>
            </a:r>
            <a:r>
              <a:rPr lang="it-IT" sz="2800" b="1" u="sng" dirty="0" smtClean="0"/>
              <a:t>)</a:t>
            </a:r>
          </a:p>
          <a:p>
            <a:pPr algn="just"/>
            <a:r>
              <a:rPr lang="it-IT" sz="2800" b="1" u="sng" dirty="0" smtClean="0"/>
              <a:t>capace </a:t>
            </a:r>
            <a:r>
              <a:rPr lang="it-IT" sz="2800" b="1" u="sng" dirty="0"/>
              <a:t>di vivere laicamente la sua vita e quella della sua comunità</a:t>
            </a:r>
            <a:r>
              <a:rPr lang="it-IT" sz="2800" dirty="0"/>
              <a:t> (</a:t>
            </a:r>
            <a:r>
              <a:rPr lang="it-IT" sz="2800" b="1" u="sng" dirty="0">
                <a:solidFill>
                  <a:schemeClr val="accent1">
                    <a:lumMod val="50000"/>
                  </a:schemeClr>
                </a:solidFill>
              </a:rPr>
              <a:t>laicità</a:t>
            </a:r>
            <a:r>
              <a:rPr lang="it-IT" dirty="0" smtClean="0"/>
              <a:t>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297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B0F0"/>
                </a:solidFill>
              </a:rPr>
              <a:t>Modalità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9916" y="1988840"/>
            <a:ext cx="5904656" cy="4032448"/>
          </a:xfrm>
        </p:spPr>
        <p:txBody>
          <a:bodyPr anchor="t">
            <a:normAutofit/>
          </a:bodyPr>
          <a:lstStyle/>
          <a:p>
            <a:r>
              <a:rPr lang="it-IT" sz="2800" dirty="0"/>
              <a:t>Diversi sono i tempi, le modalità e gli strumenti con cui si attua il progetto. Si prediligono metodologie che favoriscono </a:t>
            </a:r>
            <a:r>
              <a:rPr lang="it-IT" sz="2800" dirty="0" smtClean="0"/>
              <a:t>l’estroversione </a:t>
            </a:r>
            <a:r>
              <a:rPr lang="it-IT" sz="2800" dirty="0"/>
              <a:t>e il confronto, la narrazione, le tecniche di rappresentazione grafica e manipolativa, le attività ludiche e artistiche….partendo dai simboli  e dai gesti religiosi (personaggi, feste, valori, cibi, libri speciali, luoghi ecc</a:t>
            </a:r>
            <a:r>
              <a:rPr lang="it-IT" sz="2800" dirty="0" smtClean="0"/>
              <a:t>..).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60959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02245" y="260648"/>
            <a:ext cx="9143998" cy="1020762"/>
          </a:xfrm>
        </p:spPr>
        <p:txBody>
          <a:bodyPr/>
          <a:lstStyle/>
          <a:p>
            <a:r>
              <a:rPr lang="it-IT" dirty="0" smtClean="0">
                <a:solidFill>
                  <a:srgbClr val="00B0F0"/>
                </a:solidFill>
              </a:rPr>
              <a:t>Le ragioni di un percorso / </a:t>
            </a:r>
            <a:r>
              <a:rPr lang="it-IT" dirty="0">
                <a:solidFill>
                  <a:srgbClr val="00B0F0"/>
                </a:solidFill>
              </a:rPr>
              <a:t>L</a:t>
            </a:r>
            <a:r>
              <a:rPr lang="it-IT" dirty="0" smtClean="0">
                <a:solidFill>
                  <a:srgbClr val="00B0F0"/>
                </a:solidFill>
              </a:rPr>
              <a:t>e ragioni di un progetto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341884" y="1905000"/>
            <a:ext cx="10369152" cy="4267200"/>
          </a:xfrm>
        </p:spPr>
        <p:txBody>
          <a:bodyPr>
            <a:normAutofit/>
          </a:bodyPr>
          <a:lstStyle/>
          <a:p>
            <a:r>
              <a:rPr lang="it-IT" dirty="0" smtClean="0"/>
              <a:t>Modificazione del paesaggio educativo nel senso della </a:t>
            </a:r>
            <a:r>
              <a:rPr lang="it-IT" sz="2800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complessità</a:t>
            </a:r>
          </a:p>
          <a:p>
            <a:pPr marL="0" indent="0">
              <a:buNone/>
            </a:pPr>
            <a:endParaRPr lang="it-IT" sz="2800" b="1" u="sng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it-IT" dirty="0" smtClean="0"/>
              <a:t>Quadro composito ed eterogeneo di </a:t>
            </a:r>
            <a:r>
              <a:rPr lang="it-IT" sz="2800" b="1" u="sng" dirty="0" smtClean="0">
                <a:solidFill>
                  <a:schemeClr val="accent1">
                    <a:lumMod val="75000"/>
                  </a:schemeClr>
                </a:solidFill>
              </a:rPr>
              <a:t>presenze culturali differenti</a:t>
            </a:r>
          </a:p>
          <a:p>
            <a:pPr marL="0" indent="0">
              <a:buNone/>
            </a:pPr>
            <a:endParaRPr lang="it-IT" sz="2800" b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2800" b="1" u="sng" dirty="0" smtClean="0">
                <a:solidFill>
                  <a:schemeClr val="accent1">
                    <a:lumMod val="50000"/>
                  </a:schemeClr>
                </a:solidFill>
              </a:rPr>
              <a:t>Passaggio </a:t>
            </a:r>
            <a:r>
              <a:rPr lang="it-IT" sz="2800" b="1" i="1" u="sng" dirty="0" smtClean="0">
                <a:solidFill>
                  <a:schemeClr val="accent1">
                    <a:lumMod val="50000"/>
                  </a:schemeClr>
                </a:solidFill>
              </a:rPr>
              <a:t>«dalla religione degli italiani all’Italia delle religioni»</a:t>
            </a:r>
            <a:r>
              <a:rPr lang="it-IT" i="1" dirty="0" smtClean="0"/>
              <a:t> </a:t>
            </a:r>
            <a:r>
              <a:rPr lang="it-IT" dirty="0" smtClean="0"/>
              <a:t>(Dal Corso-Salvarani, </a:t>
            </a:r>
            <a:r>
              <a:rPr lang="it-IT" i="1" dirty="0" smtClean="0"/>
              <a:t>Molte volte e in modi diversi</a:t>
            </a:r>
            <a:r>
              <a:rPr lang="it-IT" dirty="0" smtClean="0"/>
              <a:t>).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B0F0"/>
                </a:solidFill>
              </a:rPr>
              <a:t>Da dove partiamo?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0281" y="1295400"/>
            <a:ext cx="7992888" cy="1728192"/>
          </a:xfrm>
        </p:spPr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endParaRPr lang="it-IT" sz="3100" dirty="0"/>
          </a:p>
          <a:p>
            <a:pPr marL="0" indent="0" algn="ctr">
              <a:buNone/>
            </a:pPr>
            <a:r>
              <a:rPr lang="it-IT" sz="5100" i="1" dirty="0" smtClean="0">
                <a:solidFill>
                  <a:srgbClr val="0070C0"/>
                </a:solidFill>
              </a:rPr>
              <a:t>«</a:t>
            </a:r>
            <a:r>
              <a:rPr lang="it-IT" sz="5100" i="1" dirty="0">
                <a:solidFill>
                  <a:srgbClr val="0070C0"/>
                </a:solidFill>
              </a:rPr>
              <a:t>Se cambia la scuola, deve cambiare l’IRC che all’interno delle finalità </a:t>
            </a:r>
            <a:r>
              <a:rPr lang="it-IT" sz="5100" i="1" dirty="0" smtClean="0">
                <a:solidFill>
                  <a:srgbClr val="0070C0"/>
                </a:solidFill>
              </a:rPr>
              <a:t>della </a:t>
            </a:r>
            <a:r>
              <a:rPr lang="it-IT" sz="5100" i="1" dirty="0">
                <a:solidFill>
                  <a:srgbClr val="0070C0"/>
                </a:solidFill>
              </a:rPr>
              <a:t>scuola si va a collocare»</a:t>
            </a:r>
          </a:p>
          <a:p>
            <a:pPr marL="0" indent="0" algn="r">
              <a:buNone/>
            </a:pPr>
            <a:r>
              <a:rPr lang="it-IT" sz="2600" i="1" dirty="0">
                <a:solidFill>
                  <a:srgbClr val="0070C0"/>
                </a:solidFill>
              </a:rPr>
              <a:t>        </a:t>
            </a:r>
            <a:r>
              <a:rPr lang="it-IT" sz="2600" dirty="0">
                <a:solidFill>
                  <a:srgbClr val="0070C0"/>
                </a:solidFill>
              </a:rPr>
              <a:t>Sergio </a:t>
            </a:r>
            <a:r>
              <a:rPr lang="it-IT" sz="2600" dirty="0" err="1">
                <a:solidFill>
                  <a:srgbClr val="0070C0"/>
                </a:solidFill>
              </a:rPr>
              <a:t>Ciccatelli</a:t>
            </a:r>
            <a:r>
              <a:rPr lang="it-IT" sz="2600" dirty="0">
                <a:solidFill>
                  <a:srgbClr val="0070C0"/>
                </a:solidFill>
              </a:rPr>
              <a:t>, Religione e </a:t>
            </a:r>
            <a:r>
              <a:rPr lang="it-IT" sz="2600" dirty="0" smtClean="0">
                <a:solidFill>
                  <a:srgbClr val="0070C0"/>
                </a:solidFill>
              </a:rPr>
              <a:t>scuola, </a:t>
            </a:r>
            <a:r>
              <a:rPr lang="it-IT" sz="2600" dirty="0" smtClean="0">
                <a:solidFill>
                  <a:srgbClr val="0070C0"/>
                </a:solidFill>
              </a:rPr>
              <a:t>2002</a:t>
            </a:r>
            <a:endParaRPr lang="it-IT" sz="2600" dirty="0" smtClean="0">
              <a:solidFill>
                <a:srgbClr val="0070C0"/>
              </a:solidFill>
            </a:endParaRPr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1197868" y="4869160"/>
            <a:ext cx="9060275" cy="148069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it-IT" sz="3500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«Il mutato contesto sociale e religioso suggerisce (…) di cercare forme adeguate di riorganizzazione scolastica che salvaguardino l ‘</a:t>
            </a:r>
            <a:r>
              <a:rPr lang="it-IT" sz="3500" i="1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Irc</a:t>
            </a:r>
            <a:r>
              <a:rPr lang="it-IT" sz="3500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nel quadro delle esigenze di rinnovamento che la scuola via via presenta»</a:t>
            </a:r>
          </a:p>
          <a:p>
            <a:pPr marL="0" indent="0" algn="r">
              <a:buFont typeface="Arial" pitchFamily="34" charset="0"/>
              <a:buNone/>
            </a:pPr>
            <a:r>
              <a:rPr lang="it-IT" sz="2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                </a:t>
            </a:r>
            <a:r>
              <a:rPr lang="it-IT" sz="21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LETTERA AGLI INSEGNANTI DI RELIGIONE CATTOLICA, 1 Settembre 2017</a:t>
            </a:r>
            <a:endParaRPr lang="it-IT" sz="2800" i="1" dirty="0" smtClean="0"/>
          </a:p>
          <a:p>
            <a:endParaRPr lang="it-IT" dirty="0"/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1629916" y="2688403"/>
            <a:ext cx="10369152" cy="2169604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itchFamily="34" charset="0"/>
              <a:buNone/>
            </a:pPr>
            <a:endParaRPr lang="it-IT" sz="2600" dirty="0" smtClean="0">
              <a:solidFill>
                <a:srgbClr val="0070C0"/>
              </a:solidFill>
            </a:endParaRPr>
          </a:p>
          <a:p>
            <a:pPr marL="0" indent="0" algn="ctr">
              <a:buFont typeface="Arial" pitchFamily="34" charset="0"/>
              <a:buNone/>
            </a:pPr>
            <a:r>
              <a:rPr lang="it-IT" sz="5900" i="1" dirty="0" smtClean="0">
                <a:solidFill>
                  <a:schemeClr val="accent1">
                    <a:lumMod val="75000"/>
                  </a:schemeClr>
                </a:solidFill>
              </a:rPr>
              <a:t>«Il pluralismo religioso rappresenta ormai in Italia un vero e proprio </a:t>
            </a:r>
            <a:r>
              <a:rPr lang="it-IT" sz="5900" b="1" i="1" u="sng" dirty="0" smtClean="0">
                <a:solidFill>
                  <a:schemeClr val="accent1">
                    <a:lumMod val="75000"/>
                  </a:schemeClr>
                </a:solidFill>
              </a:rPr>
              <a:t>caso</a:t>
            </a:r>
            <a:r>
              <a:rPr lang="it-IT" sz="59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5900" b="1" i="1" u="sng" dirty="0" smtClean="0">
                <a:solidFill>
                  <a:schemeClr val="accent1">
                    <a:lumMod val="75000"/>
                  </a:schemeClr>
                </a:solidFill>
              </a:rPr>
              <a:t>serio</a:t>
            </a:r>
            <a:r>
              <a:rPr lang="it-IT" sz="5900" i="1" dirty="0" smtClean="0">
                <a:solidFill>
                  <a:schemeClr val="accent1">
                    <a:lumMod val="75000"/>
                  </a:schemeClr>
                </a:solidFill>
              </a:rPr>
              <a:t> (…), rispetto al quale la scuola e le altre agenzie educative non possono più permettersi di avere responsabilità disattese»</a:t>
            </a:r>
          </a:p>
          <a:p>
            <a:pPr marL="0" indent="0" algn="ctr">
              <a:buFont typeface="Arial" pitchFamily="34" charset="0"/>
              <a:buNone/>
            </a:pPr>
            <a:r>
              <a:rPr lang="it-IT" sz="5900" i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it-IT" sz="5900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2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Dal Corso-Salvarani, Molte volte e in diversi modi, 2016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00752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it-IT" dirty="0" smtClean="0">
                <a:solidFill>
                  <a:srgbClr val="00B0F0"/>
                </a:solidFill>
              </a:rPr>
              <a:t>Perché all’interno dell’ora di religione cattolica?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18434" name="Segnaposto contenuto 2"/>
          <p:cNvSpPr>
            <a:spLocks noGrp="1"/>
          </p:cNvSpPr>
          <p:nvPr>
            <p:ph idx="1"/>
          </p:nvPr>
        </p:nvSpPr>
        <p:spPr>
          <a:xfrm>
            <a:off x="1701924" y="1844824"/>
            <a:ext cx="9577064" cy="4267200"/>
          </a:xfrm>
        </p:spPr>
        <p:txBody>
          <a:bodyPr>
            <a:normAutofit/>
          </a:bodyPr>
          <a:lstStyle/>
          <a:p>
            <a:pPr marL="0" indent="0" algn="ctr" eaLnBrk="1" hangingPunct="1">
              <a:buNone/>
            </a:pPr>
            <a:r>
              <a:rPr lang="it-IT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Irc</a:t>
            </a:r>
            <a:r>
              <a:rPr lang="it-I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 spazio in cui </a:t>
            </a:r>
            <a:r>
              <a:rPr lang="it-IT" sz="32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AMPLIARE</a:t>
            </a:r>
            <a:r>
              <a:rPr lang="it-IT" sz="3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risorse di </a:t>
            </a:r>
            <a:r>
              <a:rPr lang="it-IT" sz="3200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apertura</a:t>
            </a:r>
            <a:r>
              <a:rPr lang="it-IT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it-IT" sz="3200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dialogo</a:t>
            </a:r>
            <a:r>
              <a:rPr lang="it-IT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già presenti nella disciplina.</a:t>
            </a:r>
            <a:endParaRPr lang="it-IT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it-IT" sz="2200" dirty="0"/>
          </a:p>
          <a:p>
            <a:pPr marL="0" indent="0">
              <a:buNone/>
            </a:pPr>
            <a:r>
              <a:rPr lang="it-IT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«Riteniamo che si debbano potenziare gli elementi, già presenti nelle indicazioni scolastiche, di conoscenza delle religioni e delle culture diverse </a:t>
            </a:r>
            <a:r>
              <a:rPr lang="it-IT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da quella </a:t>
            </a:r>
            <a:r>
              <a:rPr lang="it-IT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cristiana e cattolica, allo scopo di favorire, a partire dalla scuola, i processi di incontro, di dialogo e di integrazione</a:t>
            </a:r>
            <a:r>
              <a:rPr lang="it-IT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(…)»</a:t>
            </a:r>
          </a:p>
          <a:p>
            <a:pPr marL="0" indent="0">
              <a:buNone/>
            </a:pPr>
            <a:r>
              <a:rPr lang="it-IT" sz="2200" dirty="0" smtClean="0"/>
              <a:t>                 </a:t>
            </a:r>
            <a:r>
              <a:rPr lang="it-IT" sz="22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Lettera agli insegnanti di religione cattolica, 1  Settembre 2017</a:t>
            </a:r>
          </a:p>
          <a:p>
            <a:endParaRPr lang="it-IT" sz="22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493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it-IT" dirty="0" smtClean="0">
                <a:solidFill>
                  <a:srgbClr val="00B0F0"/>
                </a:solidFill>
              </a:rPr>
              <a:t>Nuovi alfabeti dell’educare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18434" name="Segnaposto contenuto 2"/>
          <p:cNvSpPr>
            <a:spLocks noGrp="1"/>
          </p:cNvSpPr>
          <p:nvPr>
            <p:ph idx="1"/>
          </p:nvPr>
        </p:nvSpPr>
        <p:spPr>
          <a:xfrm>
            <a:off x="1701924" y="1844824"/>
            <a:ext cx="9577064" cy="4267200"/>
          </a:xfrm>
        </p:spPr>
        <p:txBody>
          <a:bodyPr>
            <a:normAutofit fontScale="77500" lnSpcReduction="20000"/>
          </a:bodyPr>
          <a:lstStyle/>
          <a:p>
            <a:pPr marL="0" indent="0" eaLnBrk="1" hangingPunct="1">
              <a:buNone/>
            </a:pPr>
            <a:r>
              <a:rPr lang="it-IT" sz="4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Parole chiave:</a:t>
            </a:r>
          </a:p>
          <a:p>
            <a:r>
              <a:rPr lang="it-IT" sz="31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IDENTITA</a:t>
            </a:r>
            <a:r>
              <a:rPr lang="it-IT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</a:p>
          <a:p>
            <a:r>
              <a:rPr lang="it-IT" sz="31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DIFFERENZA</a:t>
            </a:r>
          </a:p>
          <a:p>
            <a:r>
              <a:rPr lang="it-IT" sz="31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OSPITALITA</a:t>
            </a:r>
            <a:r>
              <a:rPr lang="it-IT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</a:p>
          <a:p>
            <a:r>
              <a:rPr lang="it-IT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DIALOGO</a:t>
            </a:r>
          </a:p>
          <a:p>
            <a:r>
              <a:rPr lang="it-IT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</a:t>
            </a:r>
            <a:endParaRPr lang="it-IT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r>
              <a:rPr lang="it-IT" sz="4200" i="1" dirty="0" smtClean="0"/>
              <a:t>«Dio abita dove lo si lascia entrare»</a:t>
            </a:r>
          </a:p>
          <a:p>
            <a:pPr marL="0" indent="0" algn="r">
              <a:buNone/>
            </a:pPr>
            <a:r>
              <a:rPr lang="it-IT" sz="22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2200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                      </a:t>
            </a:r>
            <a:r>
              <a:rPr lang="it-IT" sz="2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Martin </a:t>
            </a:r>
            <a:r>
              <a:rPr lang="it-IT" sz="2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Buber</a:t>
            </a:r>
            <a:r>
              <a:rPr lang="it-IT" sz="2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, </a:t>
            </a:r>
            <a:r>
              <a:rPr lang="it-IT" sz="2200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Il cammino dell’uomo</a:t>
            </a:r>
            <a:endParaRPr lang="it-IT" i="1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it-IT" sz="2200" dirty="0" smtClean="0"/>
              <a:t>                 </a:t>
            </a:r>
            <a:endParaRPr lang="it-IT" sz="22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endParaRPr lang="it-IT" sz="22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576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684566" cy="1020762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Il progetto all’interno </a:t>
            </a:r>
            <a:r>
              <a:rPr lang="it-IT" dirty="0" smtClean="0">
                <a:solidFill>
                  <a:srgbClr val="00B0F0"/>
                </a:solidFill>
              </a:rPr>
              <a:t>dell’</a:t>
            </a:r>
            <a:r>
              <a:rPr lang="it-IT" dirty="0" err="1" smtClean="0">
                <a:solidFill>
                  <a:srgbClr val="00B0F0"/>
                </a:solidFill>
              </a:rPr>
              <a:t>Irc</a:t>
            </a:r>
            <a:r>
              <a:rPr lang="it-IT" dirty="0" smtClean="0">
                <a:solidFill>
                  <a:srgbClr val="00B0F0"/>
                </a:solidFill>
              </a:rPr>
              <a:t> </a:t>
            </a:r>
            <a:r>
              <a:rPr lang="it-IT" dirty="0">
                <a:solidFill>
                  <a:srgbClr val="00B0F0"/>
                </a:solidFill>
              </a:rPr>
              <a:t>come un…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21185210">
            <a:off x="1360140" y="2868251"/>
            <a:ext cx="10009112" cy="3024336"/>
          </a:xfrm>
        </p:spPr>
        <p:txBody>
          <a:bodyPr/>
          <a:lstStyle/>
          <a:p>
            <a:pPr marL="0" indent="0">
              <a:buNone/>
            </a:pPr>
            <a:r>
              <a:rPr lang="it-IT" sz="2800" i="1" dirty="0" smtClean="0"/>
              <a:t>«… itinerario di uscita-scoperta-confronto-ritorno alla propria identità arricchita e contaminata dall’attraversamento dell’altro e dall’aver conosciuto un altro punto di vista e un’altra narrazione.»</a:t>
            </a:r>
          </a:p>
          <a:p>
            <a:pPr marL="0" indent="0" algn="r">
              <a:buNone/>
            </a:pPr>
            <a:r>
              <a:rPr lang="it-IT" dirty="0" smtClean="0"/>
              <a:t>Antonio Nanni, </a:t>
            </a:r>
            <a:r>
              <a:rPr lang="it-IT" i="1" dirty="0" smtClean="0"/>
              <a:t>E’ l’ora delle religioni, 2002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14345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Imparare </a:t>
            </a:r>
            <a:r>
              <a:rPr lang="it-IT" sz="2800" b="1" u="sng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religioni</a:t>
            </a:r>
            <a:r>
              <a:rPr lang="it-IT" dirty="0"/>
              <a:t> per:  approfondire la propria identità religiosa, identificare le diverse religioni, partendo da quelle presenti sul territorio, creare dialogo fra esse.</a:t>
            </a:r>
          </a:p>
          <a:p>
            <a:r>
              <a:rPr lang="it-IT" sz="2800" b="1" u="sng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Imparare dalle religioni</a:t>
            </a:r>
            <a:r>
              <a:rPr lang="it-IT" sz="2800" dirty="0"/>
              <a:t> </a:t>
            </a:r>
            <a:r>
              <a:rPr lang="it-IT" dirty="0"/>
              <a:t>a sviluppare un atteggiamento positivo verso di esse, riconoscendone gli stili di vita, sperimentandone,  di ciascuna, la ricchezza di tratti  e di vissuti  in una società di pluralismo </a:t>
            </a:r>
            <a:r>
              <a:rPr lang="it-IT" dirty="0" smtClean="0"/>
              <a:t>religioso</a:t>
            </a:r>
            <a:r>
              <a:rPr lang="it-IT" dirty="0"/>
              <a:t>.</a:t>
            </a:r>
            <a:endParaRPr lang="it-IT" sz="2800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1235304" y="476672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it-IT" dirty="0">
                <a:solidFill>
                  <a:srgbClr val="00B0F0"/>
                </a:solidFill>
              </a:rPr>
              <a:t>Quindi…</a:t>
            </a:r>
          </a:p>
        </p:txBody>
      </p:sp>
    </p:spTree>
    <p:extLst>
      <p:ext uri="{BB962C8B-B14F-4D97-AF65-F5344CB8AC3E}">
        <p14:creationId xmlns:p14="http://schemas.microsoft.com/office/powerpoint/2010/main" val="179730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it-IT" dirty="0">
                <a:solidFill>
                  <a:srgbClr val="00B0F0"/>
                </a:solidFill>
              </a:rPr>
              <a:t>Chi sono i destinatari di tale progetto</a:t>
            </a:r>
            <a:r>
              <a:rPr lang="it-IT" dirty="0" smtClean="0">
                <a:solidFill>
                  <a:srgbClr val="00B0F0"/>
                </a:solidFill>
              </a:rPr>
              <a:t>?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19458" name="Segnaposto contenuto 2"/>
          <p:cNvSpPr>
            <a:spLocks noGrp="1"/>
          </p:cNvSpPr>
          <p:nvPr>
            <p:ph idx="1"/>
          </p:nvPr>
        </p:nvSpPr>
        <p:spPr>
          <a:xfrm>
            <a:off x="1522414" y="1700808"/>
            <a:ext cx="9756574" cy="4608512"/>
          </a:xfrm>
        </p:spPr>
        <p:txBody>
          <a:bodyPr>
            <a:noAutofit/>
          </a:bodyPr>
          <a:lstStyle/>
          <a:p>
            <a:pPr eaLnBrk="1" hangingPunct="1">
              <a:buFont typeface="Arial" charset="0"/>
              <a:buNone/>
            </a:pPr>
            <a:r>
              <a:rPr lang="it-IT" dirty="0"/>
              <a:t>I destinatari del progetto sono sia gli alunni che hanno scelto di avvalersi dell’IRC che quelli che hanno scelto di non avvalersene; ai genitori di questi ultimi sarà data l’opportunità di aderire o meno al progetto.</a:t>
            </a:r>
          </a:p>
          <a:p>
            <a:pPr eaLnBrk="1" hangingPunct="1">
              <a:buFont typeface="Arial" charset="0"/>
              <a:buNone/>
            </a:pPr>
            <a:endParaRPr lang="it-IT" dirty="0"/>
          </a:p>
          <a:p>
            <a:pPr eaLnBrk="1" hangingPunct="1">
              <a:buFont typeface="Arial" charset="0"/>
              <a:buNone/>
            </a:pPr>
            <a:r>
              <a:rPr lang="it-IT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Per chi aveva scelto di avvalersi… </a:t>
            </a:r>
            <a:r>
              <a:rPr lang="it-IT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è un potenziamento dell’offerta formativa proposta, ospitando un modello di insegnamento interreligioso e interconfessionale, i cui germi già sono presenti nell’IRC stesso.</a:t>
            </a:r>
          </a:p>
          <a:p>
            <a:pPr eaLnBrk="1" hangingPunct="1">
              <a:buFont typeface="Arial" charset="0"/>
              <a:buNone/>
            </a:pPr>
            <a:endParaRPr lang="it-IT" dirty="0"/>
          </a:p>
          <a:p>
            <a:pPr eaLnBrk="1" hangingPunct="1">
              <a:buFont typeface="Arial" charset="0"/>
              <a:buNone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Per chi aveva scelto di non avvalersi…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un’opportunità per creare dialogo fra le diverse religioni, partendo dall’idea che l’ABC della mia esperienza religiosa mi permette di capire l’altro  e il senso della vita.</a:t>
            </a:r>
          </a:p>
        </p:txBody>
      </p:sp>
    </p:spTree>
    <p:extLst>
      <p:ext uri="{BB962C8B-B14F-4D97-AF65-F5344CB8AC3E}">
        <p14:creationId xmlns:p14="http://schemas.microsoft.com/office/powerpoint/2010/main" val="3298779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B0F0"/>
                </a:solidFill>
              </a:rPr>
              <a:t>La ricchezza della pluralità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22414" y="1905000"/>
            <a:ext cx="9900590" cy="42672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it-IT" dirty="0"/>
              <a:t>L</a:t>
            </a:r>
            <a:r>
              <a:rPr lang="it-IT" dirty="0" smtClean="0"/>
              <a:t> </a:t>
            </a:r>
            <a:r>
              <a:rPr lang="it-IT" dirty="0" smtClean="0"/>
              <a:t>‘</a:t>
            </a:r>
            <a:r>
              <a:rPr lang="it-IT" dirty="0" err="1" smtClean="0"/>
              <a:t>I</a:t>
            </a:r>
            <a:r>
              <a:rPr lang="it-IT" dirty="0" err="1" smtClean="0"/>
              <a:t>rc</a:t>
            </a:r>
            <a:r>
              <a:rPr lang="it-IT" dirty="0" smtClean="0"/>
              <a:t> </a:t>
            </a:r>
            <a:r>
              <a:rPr lang="it-IT" dirty="0" smtClean="0"/>
              <a:t>si mostra ancora come una </a:t>
            </a:r>
            <a:r>
              <a:rPr lang="it-IT" sz="2800" dirty="0" smtClean="0">
                <a:solidFill>
                  <a:srgbClr val="0070C0"/>
                </a:solidFill>
              </a:rPr>
              <a:t>risorsa positiva e preziosa all’interno della scuola e dell’offerta formativa</a:t>
            </a:r>
            <a:r>
              <a:rPr lang="it-IT" dirty="0" smtClean="0"/>
              <a:t> contribuendo a sviluppare quelle </a:t>
            </a:r>
            <a:r>
              <a:rPr lang="it-IT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competenze interculturali e interreligiose necessarie per interpretare il mondo </a:t>
            </a:r>
            <a:r>
              <a:rPr lang="it-IT" b="1" u="sng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pluriverso</a:t>
            </a:r>
            <a:r>
              <a:rPr lang="it-IT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it-IT" b="1" u="sng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meticciato</a:t>
            </a:r>
            <a:r>
              <a:rPr lang="it-IT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nel quale i giovani sono chiamati a vivere</a:t>
            </a:r>
            <a:r>
              <a:rPr lang="it-IT" b="1" u="sng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it-IT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3189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254</TotalTime>
  <Words>786</Words>
  <Application>Microsoft Office PowerPoint</Application>
  <PresentationFormat>Custom</PresentationFormat>
  <Paragraphs>66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Consolas</vt:lpstr>
      <vt:lpstr>Corbel</vt:lpstr>
      <vt:lpstr>Chalkboard 16x9</vt:lpstr>
      <vt:lpstr>A scuola con le religioni</vt:lpstr>
      <vt:lpstr>Le ragioni di un percorso / Le ragioni di un progetto</vt:lpstr>
      <vt:lpstr>Da dove partiamo?</vt:lpstr>
      <vt:lpstr>Perché all’interno dell’ora di religione cattolica?</vt:lpstr>
      <vt:lpstr>Nuovi alfabeti dell’educare</vt:lpstr>
      <vt:lpstr>Il progetto all’interno dell’Irc come un…</vt:lpstr>
      <vt:lpstr>PowerPoint Presentation</vt:lpstr>
      <vt:lpstr>Chi sono i destinatari di tale progetto?</vt:lpstr>
      <vt:lpstr>La ricchezza della pluralità</vt:lpstr>
      <vt:lpstr>Il pluralismo        </vt:lpstr>
      <vt:lpstr>Qual è l’obiettivo… a lungo termine?</vt:lpstr>
      <vt:lpstr>Modalità</vt:lpstr>
    </vt:vector>
  </TitlesOfParts>
  <Company>GEA Group AG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scuola con le religioni</dc:title>
  <dc:creator>Filippo Ghirardi</dc:creator>
  <cp:lastModifiedBy>Filippo Ghirardi</cp:lastModifiedBy>
  <cp:revision>25</cp:revision>
  <dcterms:created xsi:type="dcterms:W3CDTF">2017-09-04T21:15:01Z</dcterms:created>
  <dcterms:modified xsi:type="dcterms:W3CDTF">2017-09-07T05:50:42Z</dcterms:modified>
</cp:coreProperties>
</file>